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56"/>
  </p:notesMasterIdLst>
  <p:handoutMasterIdLst>
    <p:handoutMasterId r:id="rId57"/>
  </p:handoutMasterIdLst>
  <p:sldIdLst>
    <p:sldId id="654" r:id="rId2"/>
    <p:sldId id="659" r:id="rId3"/>
    <p:sldId id="660" r:id="rId4"/>
    <p:sldId id="662" r:id="rId5"/>
    <p:sldId id="597" r:id="rId6"/>
    <p:sldId id="664" r:id="rId7"/>
    <p:sldId id="622" r:id="rId8"/>
    <p:sldId id="706" r:id="rId9"/>
    <p:sldId id="707" r:id="rId10"/>
    <p:sldId id="708" r:id="rId11"/>
    <p:sldId id="628" r:id="rId12"/>
    <p:sldId id="627" r:id="rId13"/>
    <p:sldId id="629" r:id="rId14"/>
    <p:sldId id="710" r:id="rId15"/>
    <p:sldId id="713" r:id="rId16"/>
    <p:sldId id="712" r:id="rId17"/>
    <p:sldId id="711" r:id="rId18"/>
    <p:sldId id="666" r:id="rId19"/>
    <p:sldId id="630" r:id="rId20"/>
    <p:sldId id="665" r:id="rId21"/>
    <p:sldId id="667" r:id="rId22"/>
    <p:sldId id="668" r:id="rId23"/>
    <p:sldId id="714" r:id="rId24"/>
    <p:sldId id="682" r:id="rId25"/>
    <p:sldId id="683" r:id="rId26"/>
    <p:sldId id="684" r:id="rId27"/>
    <p:sldId id="685" r:id="rId28"/>
    <p:sldId id="686" r:id="rId29"/>
    <p:sldId id="687" r:id="rId30"/>
    <p:sldId id="688" r:id="rId31"/>
    <p:sldId id="689" r:id="rId32"/>
    <p:sldId id="690" r:id="rId33"/>
    <p:sldId id="691" r:id="rId34"/>
    <p:sldId id="693" r:id="rId35"/>
    <p:sldId id="694" r:id="rId36"/>
    <p:sldId id="695" r:id="rId37"/>
    <p:sldId id="697" r:id="rId38"/>
    <p:sldId id="698" r:id="rId39"/>
    <p:sldId id="669" r:id="rId40"/>
    <p:sldId id="670" r:id="rId41"/>
    <p:sldId id="671" r:id="rId42"/>
    <p:sldId id="696" r:id="rId43"/>
    <p:sldId id="672" r:id="rId44"/>
    <p:sldId id="673" r:id="rId45"/>
    <p:sldId id="674" r:id="rId46"/>
    <p:sldId id="675" r:id="rId47"/>
    <p:sldId id="676" r:id="rId48"/>
    <p:sldId id="677" r:id="rId49"/>
    <p:sldId id="678" r:id="rId50"/>
    <p:sldId id="679" r:id="rId51"/>
    <p:sldId id="680" r:id="rId52"/>
    <p:sldId id="703" r:id="rId53"/>
    <p:sldId id="704" r:id="rId54"/>
    <p:sldId id="705" r:id="rId55"/>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39" autoAdjust="0"/>
    <p:restoredTop sz="86830" autoAdjust="0"/>
  </p:normalViewPr>
  <p:slideViewPr>
    <p:cSldViewPr>
      <p:cViewPr>
        <p:scale>
          <a:sx n="130" d="100"/>
          <a:sy n="130" d="100"/>
        </p:scale>
        <p:origin x="256" y="23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image" Target="../media/image27.emf"/><Relationship Id="rId2"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image" Target="../media/image33.png"/><Relationship Id="rId2"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emf"/><Relationship Id="rId3"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8" Type="http://schemas.openxmlformats.org/officeDocument/2006/relationships/image" Target="../media/image20.emf"/><Relationship Id="rId1" Type="http://schemas.openxmlformats.org/officeDocument/2006/relationships/image" Target="../media/image12.emf"/><Relationship Id="rId2"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Comparing rows</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48891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859796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ln/>
        </p:spPr>
      </p:sp>
      <p:sp>
        <p:nvSpPr>
          <p:cNvPr id="55299" name="Notes Placeholder 2"/>
          <p:cNvSpPr>
            <a:spLocks noGrp="1"/>
          </p:cNvSpPr>
          <p:nvPr>
            <p:ph type="body" idx="1"/>
          </p:nvPr>
        </p:nvSpPr>
        <p:spPr>
          <a:noFill/>
          <a:ln/>
        </p:spPr>
        <p:txBody>
          <a:bodyPr/>
          <a:lstStyle/>
          <a:p>
            <a:endParaRPr lang="en-US" dirty="0" smtClean="0">
              <a:ea typeface="ＭＳ Ｐゴシック" charset="-128"/>
              <a:cs typeface="ＭＳ Ｐゴシック" charset="-128"/>
            </a:endParaRPr>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27</a:t>
            </a:fld>
            <a:endParaRPr lang="en-US" smtClean="0"/>
          </a:p>
        </p:txBody>
      </p:sp>
    </p:spTree>
    <p:extLst>
      <p:ext uri="{BB962C8B-B14F-4D97-AF65-F5344CB8AC3E}">
        <p14:creationId xmlns:p14="http://schemas.microsoft.com/office/powerpoint/2010/main" val="1796504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85458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50746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41</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63299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40DD1FF1-6918-3748-995C-0E279CB7D72E}" type="slidenum">
              <a:rPr lang="en-US"/>
              <a:pPr/>
              <a:t>42</a:t>
            </a:fld>
            <a:endParaRPr lang="en-US"/>
          </a:p>
        </p:txBody>
      </p:sp>
      <p:sp>
        <p:nvSpPr>
          <p:cNvPr id="110595" name="Rectangle 2"/>
          <p:cNvSpPr>
            <a:spLocks noGrp="1" noRot="1" noChangeAspect="1" noChangeArrowheads="1"/>
          </p:cNvSpPr>
          <p:nvPr>
            <p:ph type="sldImg"/>
          </p:nvPr>
        </p:nvSpPr>
        <p:spPr>
          <a:solidFill>
            <a:srgbClr val="FFFFFF"/>
          </a:solidFill>
          <a:ln/>
        </p:spPr>
      </p:sp>
      <p:sp>
        <p:nvSpPr>
          <p:cNvPr id="110596"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50407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43</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48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58829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EAE85AD2-0232-AA4F-9B6D-46957FD49A43}" type="slidenum">
              <a:rPr lang="en-US"/>
              <a:pPr/>
              <a:t>53</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890314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D408EE-8737-D141-9FE5-8DAEE476D1D6}" type="slidenum">
              <a:rPr lang="en-US"/>
              <a:pPr/>
              <a:t>3</a:t>
            </a:fld>
            <a:endParaRPr lang="en-US"/>
          </a:p>
        </p:txBody>
      </p:sp>
      <p:sp>
        <p:nvSpPr>
          <p:cNvPr id="1440770"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440771"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85388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Vectors for representing words are generally called </a:t>
            </a:r>
            <a:r>
              <a:rPr kumimoji="1" lang="en-US" sz="1200" b="0" kern="1200" dirty="0" err="1" smtClean="0">
                <a:solidFill>
                  <a:schemeClr val="tx1"/>
                </a:solidFill>
                <a:effectLst/>
                <a:latin typeface="Arial" pitchFamily="-65" charset="0"/>
                <a:ea typeface="ＭＳ Ｐゴシック" pitchFamily="-65" charset="-128"/>
                <a:cs typeface="ＭＳ Ｐゴシック" pitchFamily="-65" charset="-128"/>
              </a:rPr>
              <a:t>embeddings</a:t>
            </a: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 because the word is embedded in a particular vector space. </a:t>
            </a:r>
            <a:endParaRPr lang="en-US" dirty="0" smtClean="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a:t>
            </a:fld>
            <a:endParaRPr lang="en-US"/>
          </a:p>
        </p:txBody>
      </p:sp>
    </p:spTree>
    <p:extLst>
      <p:ext uri="{BB962C8B-B14F-4D97-AF65-F5344CB8AC3E}">
        <p14:creationId xmlns:p14="http://schemas.microsoft.com/office/powerpoint/2010/main" val="883763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Sans Unicode" charset="0"/>
                <a:ea typeface="Lucida Sans Unicode" charset="0"/>
                <a:cs typeface="Lucida Sans Unicode" charset="0"/>
              </a:rPr>
              <a:t>What is a document?  Shakespeare’s plays, Wikipedia articles, IMDB</a:t>
            </a:r>
            <a:r>
              <a:rPr lang="en-US" sz="1200" baseline="0" dirty="0" smtClean="0">
                <a:latin typeface="Lucida Sans Unicode" charset="0"/>
                <a:ea typeface="Lucida Sans Unicode" charset="0"/>
                <a:cs typeface="Lucida Sans Unicode" charset="0"/>
              </a:rPr>
              <a:t> movie reviews, speeches by politicians (SOTU addresses), real estate listings.</a:t>
            </a:r>
          </a:p>
          <a:p>
            <a:endParaRPr lang="en-US" sz="1200" baseline="0" dirty="0" smtClean="0">
              <a:latin typeface="Lucida Sans Unicode" charset="0"/>
              <a:ea typeface="Lucida Sans Unicode" charset="0"/>
              <a:cs typeface="Lucida Sans Unicode" charset="0"/>
            </a:endParaRPr>
          </a:p>
          <a:p>
            <a:r>
              <a:rPr lang="en-US" sz="1200" baseline="0" dirty="0" smtClean="0">
                <a:latin typeface="Lucida Sans Unicode" charset="0"/>
                <a:ea typeface="Lucida Sans Unicode" charset="0"/>
                <a:cs typeface="Lucida Sans Unicode" charset="0"/>
              </a:rPr>
              <a:t>Rows: Abandon, Abdicate, </a:t>
            </a:r>
            <a:r>
              <a:rPr lang="en-US" sz="1200" baseline="0" dirty="0" err="1" smtClean="0">
                <a:latin typeface="Lucida Sans Unicode" charset="0"/>
                <a:ea typeface="Lucida Sans Unicode" charset="0"/>
                <a:cs typeface="Lucida Sans Unicode" charset="0"/>
              </a:rPr>
              <a:t>Abhore</a:t>
            </a:r>
            <a:r>
              <a:rPr lang="en-US" sz="1200" baseline="0" dirty="0" smtClean="0">
                <a:latin typeface="Lucida Sans Unicode" charset="0"/>
                <a:ea typeface="Lucida Sans Unicode" charset="0"/>
                <a:cs typeface="Lucida Sans Unicode" charset="0"/>
              </a:rPr>
              <a:t>, Academic </a:t>
            </a:r>
            <a:r>
              <a:rPr lang="mr-IN" sz="1200" baseline="0" dirty="0" smtClean="0">
                <a:latin typeface="Lucida Sans Unicode" charset="0"/>
                <a:ea typeface="Lucida Sans Unicode" charset="0"/>
                <a:cs typeface="Lucida Sans Unicode" charset="0"/>
              </a:rPr>
              <a:t>…</a:t>
            </a:r>
            <a:r>
              <a:rPr lang="en-US" sz="1200" baseline="0" dirty="0" smtClean="0">
                <a:latin typeface="Lucida Sans Unicode" charset="0"/>
                <a:ea typeface="Lucida Sans Unicode" charset="0"/>
                <a:cs typeface="Lucida Sans Unicode" charset="0"/>
              </a:rPr>
              <a:t> Zygodactyl, </a:t>
            </a:r>
            <a:r>
              <a:rPr lang="en-US" sz="1200" baseline="0" dirty="0" err="1" smtClean="0">
                <a:latin typeface="Lucida Sans Unicode" charset="0"/>
                <a:ea typeface="Lucida Sans Unicode" charset="0"/>
                <a:cs typeface="Lucida Sans Unicode" charset="0"/>
              </a:rPr>
              <a:t>Zymergy</a:t>
            </a:r>
            <a:r>
              <a:rPr lang="en-US" sz="1200" baseline="0" dirty="0" smtClean="0">
                <a:latin typeface="Lucida Sans Unicode" charset="0"/>
                <a:ea typeface="Lucida Sans Unicode" charset="0"/>
                <a:cs typeface="Lucida Sans Unicode" charset="0"/>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7</a:t>
            </a:fld>
            <a:endParaRPr lang="en-US"/>
          </a:p>
        </p:txBody>
      </p:sp>
    </p:spTree>
    <p:extLst>
      <p:ext uri="{BB962C8B-B14F-4D97-AF65-F5344CB8AC3E}">
        <p14:creationId xmlns:p14="http://schemas.microsoft.com/office/powerpoint/2010/main" val="728187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latin typeface="Lucida Sans Unicode" charset="0"/>
                <a:ea typeface="Lucida Sans Unicode" charset="0"/>
                <a:cs typeface="Lucida Sans Unicode" charset="0"/>
              </a:rPr>
              <a:t>ℕ</a:t>
            </a:r>
            <a:r>
              <a:rPr lang="en-US" sz="1200" baseline="30000" dirty="0" err="1" smtClean="0"/>
              <a:t>v</a:t>
            </a:r>
            <a:r>
              <a:rPr lang="en-US" sz="1200" dirty="0" smtClean="0"/>
              <a:t>:  </a:t>
            </a:r>
            <a:r>
              <a:rPr lang="en-US" sz="1200" dirty="0" smtClean="0">
                <a:latin typeface="Lucida Sans Unicode" charset="0"/>
                <a:ea typeface="Lucida Sans Unicode" charset="0"/>
                <a:cs typeface="Lucida Sans Unicode" charset="0"/>
              </a:rPr>
              <a:t>A</a:t>
            </a:r>
            <a:r>
              <a:rPr lang="en-US" sz="1200" baseline="0" dirty="0" smtClean="0">
                <a:latin typeface="Lucida Sans Unicode" charset="0"/>
                <a:ea typeface="Lucida Sans Unicode" charset="0"/>
                <a:cs typeface="Lucida Sans Unicode" charset="0"/>
              </a:rPr>
              <a:t> vector of length V where the value of each of its element is a natural number.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8</a:t>
            </a:fld>
            <a:endParaRPr lang="en-US"/>
          </a:p>
        </p:txBody>
      </p:sp>
    </p:spTree>
    <p:extLst>
      <p:ext uri="{BB962C8B-B14F-4D97-AF65-F5344CB8AC3E}">
        <p14:creationId xmlns:p14="http://schemas.microsoft.com/office/powerpoint/2010/main" val="4772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a:t>
            </a:r>
            <a:r>
              <a:rPr lang="mr-IN" dirty="0" smtClean="0"/>
              <a:t>–</a:t>
            </a:r>
            <a:r>
              <a:rPr lang="en-US" dirty="0" smtClean="0"/>
              <a:t> why compare the similarity of documents? / What tasks would document similarity help us solve.</a:t>
            </a:r>
          </a:p>
          <a:p>
            <a:endParaRPr lang="en-US" dirty="0" smtClean="0"/>
          </a:p>
          <a:p>
            <a:r>
              <a:rPr lang="en-US" dirty="0" smtClean="0"/>
              <a:t>Author attribution / plagiarism detection / document de-duplication</a:t>
            </a:r>
          </a:p>
          <a:p>
            <a:r>
              <a:rPr lang="en-US" dirty="0" smtClean="0"/>
              <a:t>Clustering documents into categories</a:t>
            </a:r>
          </a:p>
          <a:p>
            <a:r>
              <a:rPr lang="en-US" dirty="0" smtClean="0"/>
              <a:t>Recommendation systems</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9</a:t>
            </a:fld>
            <a:endParaRPr lang="en-US"/>
          </a:p>
        </p:txBody>
      </p:sp>
    </p:spTree>
    <p:extLst>
      <p:ext uri="{BB962C8B-B14F-4D97-AF65-F5344CB8AC3E}">
        <p14:creationId xmlns:p14="http://schemas.microsoft.com/office/powerpoint/2010/main" val="945410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latin typeface="Lucida Sans Unicode" charset="0"/>
                <a:ea typeface="Lucida Sans Unicode" charset="0"/>
                <a:cs typeface="Lucida Sans Unicode" charset="0"/>
              </a:rPr>
              <a:t>Rows: Abandon, Abdicate, </a:t>
            </a:r>
            <a:r>
              <a:rPr lang="en-US" sz="1200" baseline="0" dirty="0" err="1" smtClean="0">
                <a:latin typeface="Lucida Sans Unicode" charset="0"/>
                <a:ea typeface="Lucida Sans Unicode" charset="0"/>
                <a:cs typeface="Lucida Sans Unicode" charset="0"/>
              </a:rPr>
              <a:t>Abhore</a:t>
            </a:r>
            <a:r>
              <a:rPr lang="en-US" sz="1200" baseline="0" dirty="0" smtClean="0">
                <a:latin typeface="Lucida Sans Unicode" charset="0"/>
                <a:ea typeface="Lucida Sans Unicode" charset="0"/>
                <a:cs typeface="Lucida Sans Unicode" charset="0"/>
              </a:rPr>
              <a:t>, Academic </a:t>
            </a:r>
            <a:r>
              <a:rPr lang="mr-IN" sz="1200" baseline="0" dirty="0" smtClean="0">
                <a:latin typeface="Lucida Sans Unicode" charset="0"/>
                <a:ea typeface="Lucida Sans Unicode" charset="0"/>
                <a:cs typeface="Lucida Sans Unicode" charset="0"/>
              </a:rPr>
              <a:t>…</a:t>
            </a:r>
            <a:r>
              <a:rPr lang="en-US" sz="1200" baseline="0" dirty="0" smtClean="0">
                <a:latin typeface="Lucida Sans Unicode" charset="0"/>
                <a:ea typeface="Lucida Sans Unicode" charset="0"/>
                <a:cs typeface="Lucida Sans Unicode" charset="0"/>
              </a:rPr>
              <a:t> Zygodactyl, </a:t>
            </a:r>
            <a:r>
              <a:rPr lang="en-US" sz="1200" baseline="0" dirty="0" err="1" smtClean="0">
                <a:latin typeface="Lucida Sans Unicode" charset="0"/>
                <a:ea typeface="Lucida Sans Unicode" charset="0"/>
                <a:cs typeface="Lucida Sans Unicode" charset="0"/>
              </a:rPr>
              <a:t>Zymergy</a:t>
            </a:r>
            <a:r>
              <a:rPr lang="en-US" sz="1200" baseline="0" dirty="0" smtClean="0">
                <a:latin typeface="Lucida Sans Unicode" charset="0"/>
                <a:ea typeface="Lucida Sans Unicode" charset="0"/>
                <a:cs typeface="Lucida Sans Unicode" charset="0"/>
              </a:rPr>
              <a:t> </a:t>
            </a:r>
            <a:endParaRPr lang="en-US" dirty="0" smtClean="0"/>
          </a:p>
          <a:p>
            <a:r>
              <a:rPr lang="en-US" dirty="0" smtClean="0"/>
              <a:t>Columns: </a:t>
            </a:r>
            <a:r>
              <a:rPr lang="en-US" sz="1200" baseline="0" dirty="0" smtClean="0">
                <a:latin typeface="Lucida Sans Unicode" charset="0"/>
                <a:ea typeface="Lucida Sans Unicode" charset="0"/>
                <a:cs typeface="Lucida Sans Unicode" charset="0"/>
              </a:rPr>
              <a:t>Abandon, Abdicate, </a:t>
            </a:r>
            <a:r>
              <a:rPr lang="en-US" sz="1200" baseline="0" dirty="0" err="1" smtClean="0">
                <a:latin typeface="Lucida Sans Unicode" charset="0"/>
                <a:ea typeface="Lucida Sans Unicode" charset="0"/>
                <a:cs typeface="Lucida Sans Unicode" charset="0"/>
              </a:rPr>
              <a:t>Abhore</a:t>
            </a:r>
            <a:r>
              <a:rPr lang="en-US" sz="1200" baseline="0" dirty="0" smtClean="0">
                <a:latin typeface="Lucida Sans Unicode" charset="0"/>
                <a:ea typeface="Lucida Sans Unicode" charset="0"/>
                <a:cs typeface="Lucida Sans Unicode" charset="0"/>
              </a:rPr>
              <a:t>, Academic </a:t>
            </a:r>
            <a:r>
              <a:rPr lang="mr-IN" sz="1200" baseline="0" dirty="0" smtClean="0">
                <a:latin typeface="Lucida Sans Unicode" charset="0"/>
                <a:ea typeface="Lucida Sans Unicode" charset="0"/>
                <a:cs typeface="Lucida Sans Unicode" charset="0"/>
              </a:rPr>
              <a:t>…</a:t>
            </a:r>
            <a:r>
              <a:rPr lang="en-US" sz="1200" baseline="0" dirty="0" smtClean="0">
                <a:latin typeface="Lucida Sans Unicode" charset="0"/>
                <a:ea typeface="Lucida Sans Unicode" charset="0"/>
                <a:cs typeface="Lucida Sans Unicode" charset="0"/>
              </a:rPr>
              <a:t> Zygodactyl, </a:t>
            </a:r>
            <a:r>
              <a:rPr lang="en-US" sz="1200" baseline="0" dirty="0" err="1" smtClean="0">
                <a:latin typeface="Lucida Sans Unicode" charset="0"/>
                <a:ea typeface="Lucida Sans Unicode" charset="0"/>
                <a:cs typeface="Lucida Sans Unicode" charset="0"/>
              </a:rPr>
              <a:t>Zymergy</a:t>
            </a:r>
            <a:r>
              <a:rPr lang="en-US" sz="1200" baseline="0" dirty="0" smtClean="0">
                <a:latin typeface="Lucida Sans Unicode" charset="0"/>
                <a:ea typeface="Lucida Sans Unicode" charset="0"/>
                <a:cs typeface="Lucida Sans Unicode" charset="0"/>
              </a:rPr>
              <a:t> </a:t>
            </a:r>
          </a:p>
        </p:txBody>
      </p:sp>
      <p:sp>
        <p:nvSpPr>
          <p:cNvPr id="4" name="Slide Number Placeholder 3"/>
          <p:cNvSpPr>
            <a:spLocks noGrp="1"/>
          </p:cNvSpPr>
          <p:nvPr>
            <p:ph type="sldNum" sz="quarter" idx="10"/>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76137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 window</a:t>
            </a:r>
          </a:p>
          <a:p>
            <a:r>
              <a:rPr lang="en-US" dirty="0" smtClean="0"/>
              <a:t>Co-occur</a:t>
            </a:r>
            <a:r>
              <a:rPr lang="en-US" baseline="0" dirty="0" smtClean="0"/>
              <a:t> in the same document </a:t>
            </a:r>
            <a:endParaRPr lang="en-US" dirty="0" smtClean="0"/>
          </a:p>
          <a:p>
            <a:r>
              <a:rPr lang="en-US" dirty="0" smtClean="0"/>
              <a:t>Co-occur</a:t>
            </a:r>
            <a:r>
              <a:rPr lang="en-US" baseline="0" dirty="0" smtClean="0"/>
              <a:t> in the same sentence</a:t>
            </a:r>
            <a:endParaRPr lang="en-US" dirty="0" smtClean="0"/>
          </a:p>
          <a:p>
            <a:r>
              <a:rPr lang="en-US" dirty="0" smtClean="0"/>
              <a:t>Co-occur</a:t>
            </a:r>
            <a:r>
              <a:rPr lang="en-US" baseline="0" dirty="0" smtClean="0"/>
              <a:t> in the same window of words</a:t>
            </a:r>
          </a:p>
          <a:p>
            <a:endParaRPr lang="en-US" dirty="0" smtClean="0"/>
          </a:p>
          <a:p>
            <a:r>
              <a:rPr lang="en-US" dirty="0" smtClean="0"/>
              <a:t>More complex contexts like dependency patterns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16</a:t>
            </a:fld>
            <a:endParaRPr lang="en-US"/>
          </a:p>
        </p:txBody>
      </p:sp>
    </p:spTree>
    <p:extLst>
      <p:ext uri="{BB962C8B-B14F-4D97-AF65-F5344CB8AC3E}">
        <p14:creationId xmlns:p14="http://schemas.microsoft.com/office/powerpoint/2010/main" val="31106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101862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smtClean="0"/>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smtClean="0"/>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68580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964406"/>
            <a:ext cx="3214688" cy="3214688"/>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803672"/>
            <a:ext cx="4125516" cy="1741289"/>
          </a:xfrm>
          <a:prstGeom prst="rect">
            <a:avLst/>
          </a:prstGeom>
        </p:spPr>
        <p:txBody>
          <a:bodyPr anchor="b"/>
          <a:lstStyle>
            <a:lvl1pPr>
              <a:defRPr sz="3691">
                <a:solidFill>
                  <a:srgbClr val="FFFFFF"/>
                </a:solidFill>
              </a:defRPr>
            </a:lvl1pPr>
          </a:lstStyle>
          <a:p>
            <a:r>
              <a:t>Title Text</a:t>
            </a:r>
          </a:p>
        </p:txBody>
      </p:sp>
      <p:sp>
        <p:nvSpPr>
          <p:cNvPr id="331" name="Body Level One…"/>
          <p:cNvSpPr txBox="1">
            <a:spLocks noGrp="1"/>
          </p:cNvSpPr>
          <p:nvPr>
            <p:ph type="body" sz="quarter" idx="1"/>
          </p:nvPr>
        </p:nvSpPr>
        <p:spPr>
          <a:xfrm>
            <a:off x="446484" y="2585145"/>
            <a:ext cx="4125516" cy="174128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69057666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892969" y="1460004"/>
            <a:ext cx="7358063" cy="301377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46870302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85344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304800" y="381000"/>
            <a:ext cx="8534400" cy="7429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 id="2147483713" r:id="rId15"/>
    <p:sldLayoutId id="2147483714"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2.xlsx"/><Relationship Id="rId4" Type="http://schemas.openxmlformats.org/officeDocument/2006/relationships/image" Target="../media/image4.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3.xlsx"/><Relationship Id="rId4" Type="http://schemas.openxmlformats.org/officeDocument/2006/relationships/image" Target="../media/image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4.xlsx"/><Relationship Id="rId4" Type="http://schemas.openxmlformats.org/officeDocument/2006/relationships/image" Target="../media/image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Excel_Worksheet5.xlsx"/><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image" Target="../media/image6.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1.bin"/><Relationship Id="rId5" Type="http://schemas.openxmlformats.org/officeDocument/2006/relationships/image" Target="../media/image12.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5.bin"/><Relationship Id="rId20" Type="http://schemas.openxmlformats.org/officeDocument/2006/relationships/image" Target="../media/image20.emf"/><Relationship Id="rId21" Type="http://schemas.openxmlformats.org/officeDocument/2006/relationships/image" Target="../media/image39.png"/><Relationship Id="rId22" Type="http://schemas.openxmlformats.org/officeDocument/2006/relationships/image" Target="../media/image40.png"/><Relationship Id="rId23" Type="http://schemas.openxmlformats.org/officeDocument/2006/relationships/image" Target="../media/image41.png"/><Relationship Id="rId10" Type="http://schemas.openxmlformats.org/officeDocument/2006/relationships/oleObject" Target="../embeddings/oleObject6.bin"/><Relationship Id="rId11" Type="http://schemas.openxmlformats.org/officeDocument/2006/relationships/image" Target="../media/image16.emf"/><Relationship Id="rId12" Type="http://schemas.openxmlformats.org/officeDocument/2006/relationships/oleObject" Target="../embeddings/oleObject7.bin"/><Relationship Id="rId13" Type="http://schemas.openxmlformats.org/officeDocument/2006/relationships/oleObject" Target="../embeddings/oleObject8.bin"/><Relationship Id="rId14" Type="http://schemas.openxmlformats.org/officeDocument/2006/relationships/image" Target="../media/image17.emf"/><Relationship Id="rId15" Type="http://schemas.openxmlformats.org/officeDocument/2006/relationships/oleObject" Target="../embeddings/oleObject9.bin"/><Relationship Id="rId16" Type="http://schemas.openxmlformats.org/officeDocument/2006/relationships/image" Target="../media/image18.emf"/><Relationship Id="rId17" Type="http://schemas.openxmlformats.org/officeDocument/2006/relationships/oleObject" Target="../embeddings/oleObject10.bin"/><Relationship Id="rId18" Type="http://schemas.openxmlformats.org/officeDocument/2006/relationships/image" Target="../media/image19.emf"/><Relationship Id="rId19" Type="http://schemas.openxmlformats.org/officeDocument/2006/relationships/oleObject" Target="../embeddings/oleObject11.bin"/><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embeddings/oleObject2.bin"/><Relationship Id="rId4" Type="http://schemas.openxmlformats.org/officeDocument/2006/relationships/image" Target="../media/image12.emf"/><Relationship Id="rId5" Type="http://schemas.openxmlformats.org/officeDocument/2006/relationships/oleObject" Target="../embeddings/oleObject3.bin"/><Relationship Id="rId6" Type="http://schemas.openxmlformats.org/officeDocument/2006/relationships/image" Target="../media/image14.emf"/><Relationship Id="rId7" Type="http://schemas.openxmlformats.org/officeDocument/2006/relationships/oleObject" Target="../embeddings/oleObject4.bin"/><Relationship Id="rId8" Type="http://schemas.openxmlformats.org/officeDocument/2006/relationships/image" Target="../media/image1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5.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0.png"/><Relationship Id="rId5" Type="http://schemas.openxmlformats.org/officeDocument/2006/relationships/oleObject" Target="../embeddings/oleObject13.bin"/><Relationship Id="rId6" Type="http://schemas.openxmlformats.org/officeDocument/2006/relationships/image" Target="../media/image26.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oleObject" Target="../embeddings/oleObject18.bin"/><Relationship Id="rId13" Type="http://schemas.openxmlformats.org/officeDocument/2006/relationships/image" Target="../media/image31.emf"/><Relationship Id="rId1" Type="http://schemas.openxmlformats.org/officeDocument/2006/relationships/vmlDrawing" Target="../drawings/vmlDrawing11.vml"/><Relationship Id="rId2" Type="http://schemas.openxmlformats.org/officeDocument/2006/relationships/slideLayout" Target="../slideLayouts/slideLayout2.xml"/><Relationship Id="rId3" Type="http://schemas.openxmlformats.org/officeDocument/2006/relationships/image" Target="../media/image32.tiff"/><Relationship Id="rId4" Type="http://schemas.openxmlformats.org/officeDocument/2006/relationships/oleObject" Target="../embeddings/oleObject14.bin"/><Relationship Id="rId5" Type="http://schemas.openxmlformats.org/officeDocument/2006/relationships/image" Target="../media/image27.emf"/><Relationship Id="rId6" Type="http://schemas.openxmlformats.org/officeDocument/2006/relationships/oleObject" Target="../embeddings/oleObject15.bin"/><Relationship Id="rId7" Type="http://schemas.openxmlformats.org/officeDocument/2006/relationships/image" Target="../media/image28.emf"/><Relationship Id="rId8" Type="http://schemas.openxmlformats.org/officeDocument/2006/relationships/oleObject" Target="../embeddings/oleObject16.bin"/><Relationship Id="rId9" Type="http://schemas.openxmlformats.org/officeDocument/2006/relationships/image" Target="../media/image29.emf"/><Relationship Id="rId10"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11" Type="http://schemas.openxmlformats.org/officeDocument/2006/relationships/oleObject" Target="../embeddings/oleObject21.bin"/><Relationship Id="rId12" Type="http://schemas.openxmlformats.org/officeDocument/2006/relationships/image" Target="../media/image36.emf"/><Relationship Id="rId1" Type="http://schemas.openxmlformats.org/officeDocument/2006/relationships/vmlDrawing" Target="../drawings/vmlDrawing12.vml"/><Relationship Id="rId2" Type="http://schemas.openxmlformats.org/officeDocument/2006/relationships/slideLayout" Target="../slideLayouts/slideLayout2.xml"/><Relationship Id="rId3" Type="http://schemas.openxmlformats.org/officeDocument/2006/relationships/package" Target="../embeddings/Microsoft_Excel_Worksheet7.xlsx"/><Relationship Id="rId4" Type="http://schemas.openxmlformats.org/officeDocument/2006/relationships/image" Target="../media/image33.png"/><Relationship Id="rId5" Type="http://schemas.openxmlformats.org/officeDocument/2006/relationships/package" Target="../embeddings/Microsoft_Excel_Worksheet8.xlsx"/><Relationship Id="rId6" Type="http://schemas.openxmlformats.org/officeDocument/2006/relationships/image" Target="../media/image34.emf"/><Relationship Id="rId7" Type="http://schemas.openxmlformats.org/officeDocument/2006/relationships/oleObject" Target="../embeddings/oleObject19.bin"/><Relationship Id="rId8" Type="http://schemas.openxmlformats.org/officeDocument/2006/relationships/image" Target="../media/image27.emf"/><Relationship Id="rId9" Type="http://schemas.openxmlformats.org/officeDocument/2006/relationships/oleObject" Target="../embeddings/oleObject20.bin"/><Relationship Id="rId10" Type="http://schemas.openxmlformats.org/officeDocument/2006/relationships/image" Target="../media/image35.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37.emf"/><Relationship Id="rId5" Type="http://schemas.openxmlformats.org/officeDocument/2006/relationships/package" Target="../embeddings/Microsoft_Excel_Worksheet9.xlsx"/><Relationship Id="rId6" Type="http://schemas.openxmlformats.org/officeDocument/2006/relationships/image" Target="../media/image38.emf"/><Relationship Id="rId7" Type="http://schemas.openxmlformats.org/officeDocument/2006/relationships/package" Target="../embeddings/Microsoft_Excel_Worksheet10.xlsx"/><Relationship Id="rId8" Type="http://schemas.openxmlformats.org/officeDocument/2006/relationships/image" Target="../media/image39.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Excel_Worksheet11.xlsx"/><Relationship Id="rId4" Type="http://schemas.openxmlformats.org/officeDocument/2006/relationships/image" Target="../media/image41.emf"/><Relationship Id="rId5" Type="http://schemas.openxmlformats.org/officeDocument/2006/relationships/package" Target="../embeddings/Microsoft_Excel_Worksheet12.xlsx"/><Relationship Id="rId6" Type="http://schemas.openxmlformats.org/officeDocument/2006/relationships/image" Target="../media/image42.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Excel_Worksheet13.xlsx"/><Relationship Id="rId4" Type="http://schemas.openxmlformats.org/officeDocument/2006/relationships/image" Target="../media/image43.emf"/><Relationship Id="rId5" Type="http://schemas.openxmlformats.org/officeDocument/2006/relationships/package" Target="../embeddings/Microsoft_Excel_Worksheet14.xlsx"/><Relationship Id="rId6" Type="http://schemas.openxmlformats.org/officeDocument/2006/relationships/image" Target="../media/image44.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package" Target="../embeddings/Microsoft_Excel_Worksheet1.xlsx"/><Relationship Id="rId5"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a:solidFill>
                  <a:srgbClr val="A4001D"/>
                </a:solidFill>
                <a:ea typeface="ＭＳ Ｐゴシック" charset="0"/>
                <a:cs typeface="Calibri"/>
              </a:rPr>
              <a:t>Read Chapter </a:t>
            </a:r>
            <a:r>
              <a:rPr lang="en-US" sz="3600" dirty="0" smtClean="0">
                <a:solidFill>
                  <a:srgbClr val="A4001D"/>
                </a:solidFill>
                <a:ea typeface="ＭＳ Ｐゴシック" charset="0"/>
                <a:cs typeface="Calibri"/>
              </a:rPr>
              <a:t>6 of</a:t>
            </a:r>
            <a:endParaRPr lang="en-US" sz="3600" dirty="0">
              <a:solidFill>
                <a:srgbClr val="A4001D"/>
              </a:solidFill>
              <a:ea typeface="ＭＳ Ｐゴシック" charset="0"/>
              <a:cs typeface="Calibri"/>
            </a:endParaRPr>
          </a:p>
          <a:p>
            <a:r>
              <a:rPr lang="en-US" sz="3600" dirty="0" smtClean="0">
                <a:solidFill>
                  <a:srgbClr val="A4001D"/>
                </a:solidFill>
                <a:ea typeface="ＭＳ Ｐゴシック" charset="0"/>
                <a:cs typeface="Calibri"/>
              </a:rPr>
              <a:t>Speech and Language Processing (3</a:t>
            </a:r>
            <a:r>
              <a:rPr lang="en-US" sz="3600" baseline="30000" dirty="0" smtClean="0">
                <a:solidFill>
                  <a:srgbClr val="A4001D"/>
                </a:solidFill>
                <a:ea typeface="ＭＳ Ｐゴシック" charset="0"/>
                <a:cs typeface="Calibri"/>
              </a:rPr>
              <a:t>rd</a:t>
            </a:r>
            <a:r>
              <a:rPr lang="en-US" sz="3600" dirty="0" smtClean="0">
                <a:solidFill>
                  <a:srgbClr val="A4001D"/>
                </a:solidFill>
                <a:ea typeface="ＭＳ Ｐゴシック" charset="0"/>
                <a:cs typeface="Calibri"/>
              </a:rPr>
              <a:t> </a:t>
            </a:r>
            <a:r>
              <a:rPr lang="en-US" sz="3600" dirty="0" err="1" smtClean="0">
                <a:solidFill>
                  <a:srgbClr val="A4001D"/>
                </a:solidFill>
                <a:ea typeface="ＭＳ Ｐゴシック" charset="0"/>
                <a:cs typeface="Calibri"/>
              </a:rPr>
              <a:t>ed</a:t>
            </a:r>
            <a:r>
              <a:rPr lang="en-US" sz="3600" dirty="0" smtClean="0">
                <a:solidFill>
                  <a:srgbClr val="A4001D"/>
                </a:solidFill>
                <a:ea typeface="ＭＳ Ｐゴシック" charset="0"/>
                <a:cs typeface="Calibri"/>
              </a:rPr>
              <a:t> draft)</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73151800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the similarity of documents</a:t>
            </a:r>
            <a:endParaRPr lang="en-US" dirty="0"/>
          </a:p>
        </p:txBody>
      </p:sp>
      <p:sp>
        <p:nvSpPr>
          <p:cNvPr id="3" name="Content Placeholder 2"/>
          <p:cNvSpPr>
            <a:spLocks noGrp="1"/>
          </p:cNvSpPr>
          <p:nvPr>
            <p:ph idx="1"/>
          </p:nvPr>
        </p:nvSpPr>
        <p:spPr/>
        <p:txBody>
          <a:bodyPr/>
          <a:lstStyle/>
          <a:p>
            <a:r>
              <a:rPr lang="en-US" dirty="0" smtClean="0"/>
              <a:t>Author attribution / plagiarism detection / document de-duplication</a:t>
            </a:r>
          </a:p>
          <a:p>
            <a:r>
              <a:rPr lang="en-US" dirty="0" smtClean="0"/>
              <a:t>Clustering documents into categories</a:t>
            </a:r>
          </a:p>
          <a:p>
            <a:r>
              <a:rPr lang="en-US" dirty="0" smtClean="0"/>
              <a:t>Recommendation systems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spTree>
    <p:extLst>
      <p:ext uri="{BB962C8B-B14F-4D97-AF65-F5344CB8AC3E}">
        <p14:creationId xmlns:p14="http://schemas.microsoft.com/office/powerpoint/2010/main" val="149920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Term-document matrix</a:t>
            </a:r>
            <a:endParaRPr lang="en-US" dirty="0"/>
          </a:p>
        </p:txBody>
      </p:sp>
      <p:sp>
        <p:nvSpPr>
          <p:cNvPr id="3" name="Content Placeholder 2"/>
          <p:cNvSpPr>
            <a:spLocks noGrp="1"/>
          </p:cNvSpPr>
          <p:nvPr>
            <p:ph idx="1"/>
          </p:nvPr>
        </p:nvSpPr>
        <p:spPr/>
        <p:txBody>
          <a:bodyPr/>
          <a:lstStyle/>
          <a:p>
            <a:r>
              <a:rPr lang="en-US" sz="2800" dirty="0" smtClean="0"/>
              <a:t>Two documents are similar if their vectors are similar</a:t>
            </a:r>
            <a:endParaRPr lang="en-US" sz="2400"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11</a:t>
            </a:fld>
            <a:endParaRPr lang="en-US"/>
          </a:p>
        </p:txBody>
      </p:sp>
      <p:sp>
        <p:nvSpPr>
          <p:cNvPr id="6" name="Rectangle 4"/>
          <p:cNvSpPr>
            <a:spLocks noChangeArrowheads="1"/>
          </p:cNvSpPr>
          <p:nvPr/>
        </p:nvSpPr>
        <p:spPr bwMode="auto">
          <a:xfrm>
            <a:off x="5257800" y="241935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8" name="Rectangle 4"/>
          <p:cNvSpPr>
            <a:spLocks noChangeArrowheads="1"/>
          </p:cNvSpPr>
          <p:nvPr/>
        </p:nvSpPr>
        <p:spPr bwMode="auto">
          <a:xfrm>
            <a:off x="6400800" y="241935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576895598"/>
              </p:ext>
            </p:extLst>
          </p:nvPr>
        </p:nvGraphicFramePr>
        <p:xfrm>
          <a:off x="152400" y="2038350"/>
          <a:ext cx="6662737" cy="1744663"/>
        </p:xfrm>
        <a:graphic>
          <a:graphicData uri="http://schemas.openxmlformats.org/presentationml/2006/ole">
            <mc:AlternateContent xmlns:mc="http://schemas.openxmlformats.org/markup-compatibility/2006">
              <mc:Choice xmlns:v="urn:schemas-microsoft-com:vml" Requires="v">
                <p:oleObj spid="_x0000_s6266" name="Worksheet" r:id="rId3" imgW="6121400" imgH="1600200" progId="Excel.Sheet.12">
                  <p:embed/>
                </p:oleObj>
              </mc:Choice>
              <mc:Fallback>
                <p:oleObj name="Worksheet" r:id="rId3" imgW="6121400" imgH="1600200" progId="Excel.Sheet.12">
                  <p:embed/>
                  <p:pic>
                    <p:nvPicPr>
                      <p:cNvPr id="0" name=""/>
                      <p:cNvPicPr/>
                      <p:nvPr/>
                    </p:nvPicPr>
                    <p:blipFill>
                      <a:blip r:embed="rId4"/>
                      <a:stretch>
                        <a:fillRect/>
                      </a:stretch>
                    </p:blipFill>
                    <p:spPr>
                      <a:xfrm>
                        <a:off x="152400" y="2038350"/>
                        <a:ext cx="6662737" cy="1744663"/>
                      </a:xfrm>
                      <a:prstGeom prst="rect">
                        <a:avLst/>
                      </a:prstGeom>
                    </p:spPr>
                  </p:pic>
                </p:oleObj>
              </mc:Fallback>
            </mc:AlternateContent>
          </a:graphicData>
        </a:graphic>
      </p:graphicFrame>
    </p:spTree>
    <p:extLst>
      <p:ext uri="{BB962C8B-B14F-4D97-AF65-F5344CB8AC3E}">
        <p14:creationId xmlns:p14="http://schemas.microsoft.com/office/powerpoint/2010/main" val="9778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words in a term-document matrix</a:t>
            </a:r>
            <a:endParaRPr lang="en-US" dirty="0"/>
          </a:p>
        </p:txBody>
      </p:sp>
      <p:sp>
        <p:nvSpPr>
          <p:cNvPr id="3" name="Content Placeholder 2"/>
          <p:cNvSpPr>
            <a:spLocks noGrp="1"/>
          </p:cNvSpPr>
          <p:nvPr>
            <p:ph idx="1"/>
          </p:nvPr>
        </p:nvSpPr>
        <p:spPr/>
        <p:txBody>
          <a:bodyPr/>
          <a:lstStyle/>
          <a:p>
            <a:r>
              <a:rPr lang="en-US" sz="2800" dirty="0" smtClean="0"/>
              <a:t>Each word is </a:t>
            </a:r>
            <a:r>
              <a:rPr lang="en-US" sz="2800" dirty="0"/>
              <a:t>a count vector in </a:t>
            </a:r>
            <a:r>
              <a:rPr lang="en-US" sz="2800" dirty="0" smtClean="0">
                <a:latin typeface="Lucida Sans Unicode" charset="0"/>
                <a:ea typeface="Lucida Sans Unicode" charset="0"/>
                <a:cs typeface="Lucida Sans Unicode" charset="0"/>
              </a:rPr>
              <a:t>ℕ</a:t>
            </a:r>
            <a:r>
              <a:rPr lang="en-US" sz="2800" baseline="30000" dirty="0" smtClean="0"/>
              <a:t>D</a:t>
            </a:r>
            <a:r>
              <a:rPr lang="en-US" sz="2800" dirty="0" smtClean="0"/>
              <a:t>: </a:t>
            </a:r>
            <a:r>
              <a:rPr lang="en-US" sz="2800" dirty="0"/>
              <a:t>a </a:t>
            </a:r>
            <a:r>
              <a:rPr lang="en-US" sz="2800" dirty="0" smtClean="0"/>
              <a:t>row below </a:t>
            </a:r>
            <a:endParaRPr lang="en-US" sz="2800"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12</a:t>
            </a:fld>
            <a:endParaRPr lang="en-US"/>
          </a:p>
        </p:txBody>
      </p:sp>
      <p:sp>
        <p:nvSpPr>
          <p:cNvPr id="6" name="Rectangle 4"/>
          <p:cNvSpPr>
            <a:spLocks noChangeArrowheads="1"/>
          </p:cNvSpPr>
          <p:nvPr/>
        </p:nvSpPr>
        <p:spPr bwMode="auto">
          <a:xfrm rot="16200000">
            <a:off x="4233193" y="776957"/>
            <a:ext cx="296614" cy="4953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2895600" y="1473710"/>
            <a:ext cx="1828800" cy="377851"/>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576895598"/>
              </p:ext>
            </p:extLst>
          </p:nvPr>
        </p:nvGraphicFramePr>
        <p:xfrm>
          <a:off x="152400" y="2038350"/>
          <a:ext cx="6662737" cy="1744663"/>
        </p:xfrm>
        <a:graphic>
          <a:graphicData uri="http://schemas.openxmlformats.org/presentationml/2006/ole">
            <mc:AlternateContent xmlns:mc="http://schemas.openxmlformats.org/markup-compatibility/2006">
              <mc:Choice xmlns:v="urn:schemas-microsoft-com:vml" Requires="v">
                <p:oleObj spid="_x0000_s5242" name="Worksheet" r:id="rId3" imgW="6121400" imgH="1600200" progId="Excel.Sheet.12">
                  <p:embed/>
                </p:oleObj>
              </mc:Choice>
              <mc:Fallback>
                <p:oleObj name="Worksheet" r:id="rId3" imgW="6121400" imgH="1600200" progId="Excel.Sheet.12">
                  <p:embed/>
                  <p:pic>
                    <p:nvPicPr>
                      <p:cNvPr id="0" name=""/>
                      <p:cNvPicPr/>
                      <p:nvPr/>
                    </p:nvPicPr>
                    <p:blipFill>
                      <a:blip r:embed="rId4"/>
                      <a:stretch>
                        <a:fillRect/>
                      </a:stretch>
                    </p:blipFill>
                    <p:spPr>
                      <a:xfrm>
                        <a:off x="152400" y="2038350"/>
                        <a:ext cx="6662737" cy="1744663"/>
                      </a:xfrm>
                      <a:prstGeom prst="rect">
                        <a:avLst/>
                      </a:prstGeom>
                    </p:spPr>
                  </p:pic>
                </p:oleObj>
              </mc:Fallback>
            </mc:AlternateContent>
          </a:graphicData>
        </a:graphic>
      </p:graphicFrame>
    </p:spTree>
    <p:extLst>
      <p:ext uri="{BB962C8B-B14F-4D97-AF65-F5344CB8AC3E}">
        <p14:creationId xmlns:p14="http://schemas.microsoft.com/office/powerpoint/2010/main" val="23371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words in a term-document matrix</a:t>
            </a:r>
            <a:endParaRPr lang="en-US" dirty="0"/>
          </a:p>
        </p:txBody>
      </p:sp>
      <p:sp>
        <p:nvSpPr>
          <p:cNvPr id="3" name="Content Placeholder 2"/>
          <p:cNvSpPr>
            <a:spLocks noGrp="1"/>
          </p:cNvSpPr>
          <p:nvPr>
            <p:ph idx="1"/>
          </p:nvPr>
        </p:nvSpPr>
        <p:spPr/>
        <p:txBody>
          <a:bodyPr/>
          <a:lstStyle/>
          <a:p>
            <a:r>
              <a:rPr lang="en-US" sz="2800" dirty="0"/>
              <a:t>Two </a:t>
            </a:r>
            <a:r>
              <a:rPr lang="en-US" sz="2800" b="1" dirty="0" smtClean="0"/>
              <a:t>words</a:t>
            </a:r>
            <a:r>
              <a:rPr lang="en-US" sz="2800" dirty="0" smtClean="0"/>
              <a:t> are </a:t>
            </a:r>
            <a:r>
              <a:rPr lang="en-US" sz="2800" dirty="0"/>
              <a:t>similar if their vectors are similar</a:t>
            </a:r>
            <a:endParaRPr lang="en-US"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931240206"/>
              </p:ext>
            </p:extLst>
          </p:nvPr>
        </p:nvGraphicFramePr>
        <p:xfrm>
          <a:off x="152400" y="2038350"/>
          <a:ext cx="6662737" cy="1744663"/>
        </p:xfrm>
        <a:graphic>
          <a:graphicData uri="http://schemas.openxmlformats.org/presentationml/2006/ole">
            <mc:AlternateContent xmlns:mc="http://schemas.openxmlformats.org/markup-compatibility/2006">
              <mc:Choice xmlns:v="urn:schemas-microsoft-com:vml" Requires="v">
                <p:oleObj spid="_x0000_s7292" name="Worksheet" r:id="rId3" imgW="6121400" imgH="1600200" progId="Excel.Sheet.12">
                  <p:embed/>
                </p:oleObj>
              </mc:Choice>
              <mc:Fallback>
                <p:oleObj name="Worksheet" r:id="rId3" imgW="6121400" imgH="1600200" progId="Excel.Sheet.12">
                  <p:embed/>
                  <p:pic>
                    <p:nvPicPr>
                      <p:cNvPr id="0" name=""/>
                      <p:cNvPicPr/>
                      <p:nvPr/>
                    </p:nvPicPr>
                    <p:blipFill>
                      <a:blip r:embed="rId4"/>
                      <a:stretch>
                        <a:fillRect/>
                      </a:stretch>
                    </p:blipFill>
                    <p:spPr>
                      <a:xfrm>
                        <a:off x="152400" y="2038350"/>
                        <a:ext cx="6662737" cy="1744663"/>
                      </a:xfrm>
                      <a:prstGeom prst="rect">
                        <a:avLst/>
                      </a:prstGeom>
                    </p:spPr>
                  </p:pic>
                </p:oleObj>
              </mc:Fallback>
            </mc:AlternateContent>
          </a:graphicData>
        </a:graphic>
      </p:graphicFrame>
      <p:sp>
        <p:nvSpPr>
          <p:cNvPr id="8" name="Rectangle 4"/>
          <p:cNvSpPr>
            <a:spLocks noChangeArrowheads="1"/>
          </p:cNvSpPr>
          <p:nvPr/>
        </p:nvSpPr>
        <p:spPr bwMode="auto">
          <a:xfrm rot="16200000">
            <a:off x="4354639" y="1188389"/>
            <a:ext cx="304800"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4343401" y="819149"/>
            <a:ext cx="304798"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Tree>
    <p:extLst>
      <p:ext uri="{BB962C8B-B14F-4D97-AF65-F5344CB8AC3E}">
        <p14:creationId xmlns:p14="http://schemas.microsoft.com/office/powerpoint/2010/main" val="83524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extLst/>
          </a:blip>
          <a:stretch>
            <a:fillRect/>
          </a:stretch>
        </p:blipFill>
        <p:spPr>
          <a:xfrm>
            <a:off x="4960440" y="1276350"/>
            <a:ext cx="4016488" cy="2819400"/>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76200" y="924223"/>
            <a:ext cx="4944517" cy="4219277"/>
          </a:xfrm>
          <a:prstGeom prst="rect">
            <a:avLst/>
          </a:prstGeom>
        </p:spPr>
        <p:txBody>
          <a:bodyPr>
            <a:normAutofit fontScale="62500" lnSpcReduction="20000"/>
          </a:bodyPr>
          <a:lstStyle/>
          <a:p>
            <a:pPr algn="l" defTabSz="289566">
              <a:defRPr sz="2632">
                <a:latin typeface="+mj-lt"/>
                <a:ea typeface="+mj-ea"/>
                <a:cs typeface="+mj-cs"/>
                <a:sym typeface="Helvetica Neue Light"/>
              </a:defRPr>
            </a:pPr>
            <a:r>
              <a:rPr dirty="0"/>
              <a:t>If we consider </a:t>
            </a:r>
            <a:r>
              <a:rPr dirty="0">
                <a:latin typeface="Helvetica Neue"/>
                <a:ea typeface="Helvetica Neue"/>
                <a:cs typeface="Helvetica Neue"/>
                <a:sym typeface="Helvetica Neue"/>
              </a:rPr>
              <a:t>optometrist</a:t>
            </a:r>
            <a:r>
              <a:rPr dirty="0"/>
              <a:t> and </a:t>
            </a:r>
            <a:r>
              <a:rPr dirty="0">
                <a:latin typeface="Helvetica Neue"/>
                <a:ea typeface="Helvetica Neue"/>
                <a:cs typeface="Helvetica Neue"/>
                <a:sym typeface="Helvetica Neue"/>
              </a:rPr>
              <a:t>eye-doctor</a:t>
            </a:r>
            <a:r>
              <a:rPr dirty="0"/>
              <a:t> we find that, as our corpus of utterances grows, these two occur in almost the same environments.  In contrast, there are many sentence environments in which </a:t>
            </a:r>
            <a:r>
              <a:rPr dirty="0">
                <a:latin typeface="Helvetica Neue"/>
                <a:ea typeface="Helvetica Neue"/>
                <a:cs typeface="Helvetica Neue"/>
                <a:sym typeface="Helvetica Neue"/>
              </a:rPr>
              <a:t>optometrist</a:t>
            </a:r>
            <a:r>
              <a:rPr dirty="0"/>
              <a:t> occurs but </a:t>
            </a:r>
            <a:r>
              <a:rPr dirty="0">
                <a:latin typeface="Helvetica Neue"/>
                <a:ea typeface="Helvetica Neue"/>
                <a:cs typeface="Helvetica Neue"/>
                <a:sym typeface="Helvetica Neue"/>
              </a:rPr>
              <a:t>lawyer</a:t>
            </a:r>
            <a:r>
              <a:rPr dirty="0"/>
              <a:t> does not...</a:t>
            </a:r>
          </a:p>
          <a:p>
            <a:pPr algn="l" defTabSz="289566">
              <a:defRPr sz="2632">
                <a:latin typeface="+mj-lt"/>
                <a:ea typeface="+mj-ea"/>
                <a:cs typeface="+mj-cs"/>
                <a:sym typeface="Helvetica Neue Light"/>
              </a:defRPr>
            </a:pPr>
            <a:endParaRPr dirty="0"/>
          </a:p>
          <a:p>
            <a:pPr algn="l" defTabSz="289566">
              <a:defRPr sz="2632">
                <a:latin typeface="+mj-lt"/>
                <a:ea typeface="+mj-ea"/>
                <a:cs typeface="+mj-cs"/>
                <a:sym typeface="Helvetica Neue Light"/>
              </a:defRPr>
            </a:pPr>
            <a:r>
              <a:rPr dirty="0"/>
              <a:t>It is a question of the relative frequency of such environments, and of what we will obtain if we ask an informant to substitute any word he wishes for </a:t>
            </a:r>
            <a:r>
              <a:rPr dirty="0">
                <a:latin typeface="Helvetica Neue"/>
                <a:ea typeface="Helvetica Neue"/>
                <a:cs typeface="Helvetica Neue"/>
                <a:sym typeface="Helvetica Neue"/>
              </a:rPr>
              <a:t>optometrist</a:t>
            </a:r>
            <a:r>
              <a:rPr dirty="0"/>
              <a:t> (not asking what words have the same meaning).  </a:t>
            </a:r>
          </a:p>
          <a:p>
            <a:pPr algn="l" defTabSz="289566">
              <a:defRPr sz="2632">
                <a:latin typeface="+mj-lt"/>
                <a:ea typeface="+mj-ea"/>
                <a:cs typeface="+mj-cs"/>
                <a:sym typeface="Helvetica Neue Light"/>
              </a:defRPr>
            </a:pPr>
            <a:endParaRPr dirty="0"/>
          </a:p>
          <a:p>
            <a:pPr algn="l" defTabSz="289566">
              <a:defRPr sz="2632">
                <a:latin typeface="+mj-lt"/>
                <a:ea typeface="+mj-ea"/>
                <a:cs typeface="+mj-cs"/>
                <a:sym typeface="Helvetica Neue Light"/>
              </a:defRPr>
            </a:pPr>
            <a:r>
              <a:rPr dirty="0"/>
              <a:t>These and similar tests all measure the probability of particular environments occurring with particular elements...  If A and B have almost identical environments we say that they are synonyms</a:t>
            </a:r>
            <a:r>
              <a:rPr dirty="0" smtClean="0"/>
              <a:t>.</a:t>
            </a:r>
            <a:endParaRPr lang="en-US" dirty="0" smtClean="0"/>
          </a:p>
          <a:p>
            <a:pPr algn="r" defTabSz="289566">
              <a:defRPr sz="2632">
                <a:latin typeface="+mj-lt"/>
                <a:ea typeface="+mj-ea"/>
                <a:cs typeface="+mj-cs"/>
                <a:sym typeface="Helvetica Neue Light"/>
              </a:defRPr>
            </a:pPr>
            <a:r>
              <a:rPr dirty="0" smtClean="0"/>
              <a:t>–</a:t>
            </a:r>
            <a:r>
              <a:rPr dirty="0"/>
              <a:t>Zellig Harris (1954</a:t>
            </a:r>
            <a:r>
              <a:rPr dirty="0" smtClean="0"/>
              <a:t>)</a:t>
            </a:r>
            <a:endParaRPr lang="en-US" dirty="0" smtClean="0"/>
          </a:p>
          <a:p>
            <a:pPr algn="r" defTabSz="289566">
              <a:defRPr sz="2632">
                <a:latin typeface="+mj-lt"/>
                <a:ea typeface="+mj-ea"/>
                <a:cs typeface="+mj-cs"/>
                <a:sym typeface="Helvetica Neue Light"/>
              </a:defRPr>
            </a:pPr>
            <a:endParaRPr lang="en-US" dirty="0"/>
          </a:p>
          <a:p>
            <a:pPr algn="r" defTabSz="289566">
              <a:defRPr sz="2632">
                <a:latin typeface="+mj-lt"/>
                <a:ea typeface="+mj-ea"/>
                <a:cs typeface="+mj-cs"/>
                <a:sym typeface="Helvetica Neue Light"/>
              </a:defRPr>
            </a:pPr>
            <a:r>
              <a:rPr lang="en-US" dirty="0"/>
              <a:t>“You shall know a word by the company it keeps</a:t>
            </a:r>
            <a:r>
              <a:rPr lang="en-US" dirty="0" smtClean="0"/>
              <a:t>!”</a:t>
            </a:r>
          </a:p>
          <a:p>
            <a:pPr algn="r" defTabSz="289566">
              <a:defRPr sz="2632">
                <a:latin typeface="+mj-lt"/>
                <a:ea typeface="+mj-ea"/>
                <a:cs typeface="+mj-cs"/>
                <a:sym typeface="Helvetica Neue Light"/>
              </a:defRPr>
            </a:pPr>
            <a:r>
              <a:rPr lang="en-US" dirty="0" smtClean="0"/>
              <a:t>–John Firth (1957)</a:t>
            </a:r>
            <a:endParaRPr lang="en-US" dirty="0"/>
          </a:p>
        </p:txBody>
      </p:sp>
      <p:sp>
        <p:nvSpPr>
          <p:cNvPr id="393" name="Distributional Hypothesis"/>
          <p:cNvSpPr txBox="1">
            <a:spLocks noGrp="1"/>
          </p:cNvSpPr>
          <p:nvPr>
            <p:ph type="title"/>
          </p:nvPr>
        </p:nvSpPr>
        <p:spPr>
          <a:xfrm>
            <a:off x="1819424" y="234404"/>
            <a:ext cx="5505152" cy="589359"/>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15204474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2" end="2"/>
                                            </p:txEl>
                                          </p:spTgt>
                                        </p:tgtEl>
                                        <p:attrNameLst>
                                          <p:attrName>style.visibility</p:attrName>
                                        </p:attrNameLst>
                                      </p:cBhvr>
                                      <p:to>
                                        <p:strVal val="visible"/>
                                      </p:to>
                                    </p:set>
                                    <p:animEffect transition="in" filter="dissolve">
                                      <p:cBhvr>
                                        <p:cTn id="14" dur="1000"/>
                                        <p:tgtEl>
                                          <p:spTgt spid="3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Word-word matrix</a:t>
            </a:r>
            <a:endParaRPr lang="en-US" dirty="0"/>
          </a:p>
        </p:txBody>
      </p:sp>
      <p:sp>
        <p:nvSpPr>
          <p:cNvPr id="3" name="Text Placeholder 2"/>
          <p:cNvSpPr>
            <a:spLocks noGrp="1"/>
          </p:cNvSpPr>
          <p:nvPr>
            <p:ph type="body" idx="1"/>
          </p:nvPr>
        </p:nvSpPr>
        <p:spPr/>
        <p:txBody>
          <a:bodyPr/>
          <a:lstStyle/>
          <a:p>
            <a:r>
              <a:rPr lang="en-US" dirty="0" err="1" smtClean="0"/>
              <a:t>Turney</a:t>
            </a:r>
            <a:r>
              <a:rPr lang="en-US" dirty="0" smtClean="0"/>
              <a:t> and </a:t>
            </a:r>
            <a:r>
              <a:rPr lang="en-US" dirty="0" err="1" smtClean="0"/>
              <a:t>Pantel</a:t>
            </a:r>
            <a:r>
              <a:rPr lang="en-US" dirty="0" smtClean="0"/>
              <a:t> (2010) </a:t>
            </a:r>
            <a:r>
              <a:rPr lang="en-US" i="1" dirty="0" smtClean="0"/>
              <a:t>From Frequency to Meaning: </a:t>
            </a:r>
            <a:r>
              <a:rPr lang="en-US" dirty="0" smtClean="0"/>
              <a:t>If units of text have similar vectors in a text-frequency matrix then they tend to have similar meanings.</a:t>
            </a:r>
            <a:endParaRPr lang="en-US" i="1" dirty="0"/>
          </a:p>
        </p:txBody>
      </p:sp>
      <p:sp>
        <p:nvSpPr>
          <p:cNvPr id="4" name="Slide Number Placeholder 3"/>
          <p:cNvSpPr>
            <a:spLocks noGrp="1"/>
          </p:cNvSpPr>
          <p:nvPr>
            <p:ph type="sldNum" sz="quarter" idx="2"/>
          </p:nvPr>
        </p:nvSpPr>
        <p:spPr/>
        <p:txBody>
          <a:bodyPr/>
          <a:lstStyle/>
          <a:p>
            <a:fld id="{86CB4B4D-7CA3-9044-876B-883B54F8677D}" type="slidenum">
              <a:rPr lang="uk-UA" smtClean="0"/>
              <a:t>15</a:t>
            </a:fld>
            <a:endParaRPr lang="uk-UA"/>
          </a:p>
        </p:txBody>
      </p:sp>
    </p:spTree>
    <p:extLst>
      <p:ext uri="{BB962C8B-B14F-4D97-AF65-F5344CB8AC3E}">
        <p14:creationId xmlns:p14="http://schemas.microsoft.com/office/powerpoint/2010/main" val="3361482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co-occurrence matrix</a:t>
            </a:r>
            <a:endParaRPr lang="en-US" dirty="0"/>
          </a:p>
        </p:txBody>
      </p:sp>
      <p:sp>
        <p:nvSpPr>
          <p:cNvPr id="3" name="Text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2"/>
          </p:nvPr>
        </p:nvSpPr>
        <p:spPr/>
        <p:txBody>
          <a:bodyPr/>
          <a:lstStyle/>
          <a:p>
            <a:fld id="{86CB4B4D-7CA3-9044-876B-883B54F8677D}" type="slidenum">
              <a:rPr lang="uk-UA" smtClean="0"/>
              <a:t>16</a:t>
            </a:fld>
            <a:endParaRPr lang="uk-UA"/>
          </a:p>
        </p:txBody>
      </p:sp>
    </p:spTree>
    <p:extLst>
      <p:ext uri="{BB962C8B-B14F-4D97-AF65-F5344CB8AC3E}">
        <p14:creationId xmlns:p14="http://schemas.microsoft.com/office/powerpoint/2010/main" val="7252106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DIRT"/>
          <p:cNvSpPr txBox="1">
            <a:spLocks noGrp="1"/>
          </p:cNvSpPr>
          <p:nvPr>
            <p:ph type="title"/>
          </p:nvPr>
        </p:nvSpPr>
        <p:spPr>
          <a:xfrm>
            <a:off x="304800" y="108006"/>
            <a:ext cx="8534400" cy="742950"/>
          </a:xfrm>
          <a:prstGeom prst="rect">
            <a:avLst/>
          </a:prstGeom>
        </p:spPr>
        <p:txBody>
          <a:bodyPr/>
          <a:lstStyle/>
          <a:p>
            <a:r>
              <a:rPr dirty="0"/>
              <a:t>DIRT</a:t>
            </a:r>
          </a:p>
        </p:txBody>
      </p:sp>
      <p:graphicFrame>
        <p:nvGraphicFramePr>
          <p:cNvPr id="399" name="Table"/>
          <p:cNvGraphicFramePr/>
          <p:nvPr/>
        </p:nvGraphicFramePr>
        <p:xfrm>
          <a:off x="2027039" y="3489275"/>
          <a:ext cx="5337720" cy="1414267"/>
        </p:xfrm>
        <a:graphic>
          <a:graphicData uri="http://schemas.openxmlformats.org/drawingml/2006/table">
            <a:tbl>
              <a:tblPr/>
              <a:tblGrid>
                <a:gridCol w="2874804"/>
                <a:gridCol w="2462916"/>
              </a:tblGrid>
              <a:tr h="342900">
                <a:tc>
                  <a:txBody>
                    <a:bodyPr/>
                    <a:lstStyle/>
                    <a:p>
                      <a:pPr defTabSz="914400">
                        <a:tabLst>
                          <a:tab pos="914400" algn="l"/>
                        </a:tabLst>
                      </a:pPr>
                      <a:r>
                        <a:rPr sz="1900">
                          <a:latin typeface="+mj-lt"/>
                          <a:ea typeface="+mj-ea"/>
                          <a:cs typeface="+mj-cs"/>
                          <a:sym typeface="Helvetica Neue Light"/>
                        </a:rPr>
                        <a:t>modified by adjectives</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900" dirty="0">
                          <a:latin typeface="+mj-lt"/>
                          <a:ea typeface="+mj-ea"/>
                          <a:cs typeface="+mj-cs"/>
                          <a:sym typeface="Helvetica Neue Light"/>
                        </a:rPr>
                        <a:t>objects of verbs</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1071129">
                <a:tc>
                  <a:txBody>
                    <a:bodyPr/>
                    <a:lstStyle/>
                    <a:p>
                      <a:pPr defTabSz="914400">
                        <a:tabLst>
                          <a:tab pos="914400" algn="l"/>
                        </a:tabLst>
                        <a:defRPr sz="3100">
                          <a:latin typeface="+mj-lt"/>
                          <a:ea typeface="+mj-ea"/>
                          <a:cs typeface="+mj-cs"/>
                          <a:sym typeface="Helvetica Neue Light"/>
                        </a:defRPr>
                      </a:pPr>
                      <a:r>
                        <a:rPr sz="1600"/>
                        <a:t>additional, administrative, assigned, assumed, collective, congressional, constitutional ...</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100">
                          <a:latin typeface="+mj-lt"/>
                          <a:ea typeface="+mj-ea"/>
                          <a:cs typeface="+mj-cs"/>
                          <a:sym typeface="Helvetica Neue Light"/>
                        </a:defRPr>
                      </a:pPr>
                      <a:r>
                        <a:rPr sz="1600" dirty="0"/>
                        <a:t>assert, assign, assume, attend to, avoid, become, breach ... </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bl>
          </a:graphicData>
        </a:graphic>
      </p:graphicFrame>
      <p:sp>
        <p:nvSpPr>
          <p:cNvPr id="400" name="Lin and Panel (2001) operationalize the Distributional Hypothesis using dependency relationships to define similar environments."/>
          <p:cNvSpPr txBox="1"/>
          <p:nvPr/>
        </p:nvSpPr>
        <p:spPr>
          <a:xfrm>
            <a:off x="152400" y="914957"/>
            <a:ext cx="8382000" cy="2208537"/>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p>
            <a:pPr>
              <a:defRPr>
                <a:latin typeface="+mj-lt"/>
                <a:ea typeface="+mj-ea"/>
                <a:cs typeface="+mj-cs"/>
                <a:sym typeface="Helvetica Neue Light"/>
              </a:defRPr>
            </a:pPr>
            <a:r>
              <a:rPr sz="2800" dirty="0">
                <a:latin typeface="+mj-lt"/>
              </a:rPr>
              <a:t>Lin and Panel (2001) operationalize the Distributional Hypothesis using </a:t>
            </a:r>
            <a:r>
              <a:rPr sz="2800" dirty="0">
                <a:latin typeface="+mj-lt"/>
                <a:ea typeface="Helvetica Neue"/>
                <a:cs typeface="Helvetica Neue"/>
                <a:sym typeface="Helvetica Neue"/>
              </a:rPr>
              <a:t>dependency relationships</a:t>
            </a:r>
            <a:r>
              <a:rPr sz="2800" dirty="0">
                <a:latin typeface="+mj-lt"/>
              </a:rPr>
              <a:t> to define </a:t>
            </a:r>
            <a:r>
              <a:rPr sz="2800" dirty="0">
                <a:latin typeface="+mj-lt"/>
                <a:ea typeface="Helvetica Neue"/>
                <a:cs typeface="Helvetica Neue"/>
                <a:sym typeface="Helvetica Neue"/>
              </a:rPr>
              <a:t>similar environments</a:t>
            </a:r>
            <a:r>
              <a:rPr sz="2800" dirty="0" smtClean="0">
                <a:latin typeface="+mj-lt"/>
                <a:ea typeface="Helvetica Neue"/>
                <a:cs typeface="Helvetica Neue"/>
                <a:sym typeface="Helvetica Neue"/>
              </a:rPr>
              <a:t>.</a:t>
            </a:r>
            <a:endParaRPr lang="en-US" sz="2800" dirty="0" smtClean="0">
              <a:latin typeface="+mj-lt"/>
              <a:ea typeface="Helvetica Neue"/>
              <a:cs typeface="Helvetica Neue"/>
              <a:sym typeface="Helvetica Neue"/>
            </a:endParaRPr>
          </a:p>
          <a:p>
            <a:pPr>
              <a:defRPr>
                <a:latin typeface="+mj-lt"/>
                <a:ea typeface="+mj-ea"/>
                <a:cs typeface="+mj-cs"/>
                <a:sym typeface="Helvetica Neue Light"/>
              </a:defRPr>
            </a:pPr>
            <a:r>
              <a:rPr lang="en-US" sz="2800" b="1" dirty="0">
                <a:ea typeface="Helvetica Neue"/>
                <a:cs typeface="Helvetica Neue"/>
                <a:sym typeface="Helvetica Neue"/>
              </a:rPr>
              <a:t>Duty</a:t>
            </a:r>
            <a:r>
              <a:rPr lang="en-US" sz="2800" dirty="0">
                <a:ea typeface="Helvetica Neue"/>
                <a:cs typeface="Helvetica Neue"/>
                <a:sym typeface="Helvetica Neue"/>
              </a:rPr>
              <a:t> </a:t>
            </a:r>
            <a:r>
              <a:rPr lang="en-US" sz="2800" dirty="0">
                <a:sym typeface="Helvetica Neue Light"/>
              </a:rPr>
              <a:t>and</a:t>
            </a:r>
            <a:r>
              <a:rPr lang="en-US" sz="2800" dirty="0">
                <a:ea typeface="Helvetica Neue"/>
                <a:cs typeface="Helvetica Neue"/>
                <a:sym typeface="Helvetica Neue"/>
              </a:rPr>
              <a:t> </a:t>
            </a:r>
            <a:r>
              <a:rPr lang="en-US" sz="2800" b="1" dirty="0">
                <a:ea typeface="Helvetica Neue"/>
                <a:cs typeface="Helvetica Neue"/>
                <a:sym typeface="Helvetica Neue"/>
              </a:rPr>
              <a:t>responsibility</a:t>
            </a:r>
            <a:r>
              <a:rPr lang="en-US" sz="2800" dirty="0">
                <a:sym typeface="Helvetica Neue Light"/>
              </a:rPr>
              <a:t> share a similar set of dependency contexts in large volumes of text</a:t>
            </a:r>
            <a:r>
              <a:rPr lang="en-US" sz="2800" dirty="0" smtClean="0">
                <a:sym typeface="Helvetica Neue Light"/>
              </a:rPr>
              <a:t>:</a:t>
            </a:r>
            <a:endParaRPr lang="en-US" sz="2800" dirty="0">
              <a:sym typeface="Helvetica Neue Light"/>
            </a:endParaRPr>
          </a:p>
        </p:txBody>
      </p:sp>
      <p:sp>
        <p:nvSpPr>
          <p:cNvPr id="401" name="Duty and responsibility share a similar set of dependency contexts in large volumes of text:"/>
          <p:cNvSpPr txBox="1"/>
          <p:nvPr/>
        </p:nvSpPr>
        <p:spPr>
          <a:xfrm>
            <a:off x="150840" y="2702307"/>
            <a:ext cx="8390194" cy="515766"/>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p>
            <a:pPr>
              <a:defRPr>
                <a:latin typeface="+mj-lt"/>
                <a:ea typeface="+mj-ea"/>
                <a:cs typeface="+mj-cs"/>
                <a:sym typeface="Helvetica Neue Light"/>
              </a:defRPr>
            </a:pPr>
            <a:endParaRPr sz="3000" dirty="0">
              <a:latin typeface="+mj-lt"/>
            </a:endParaRPr>
          </a:p>
        </p:txBody>
      </p:sp>
    </p:spTree>
    <p:extLst>
      <p:ext uri="{BB962C8B-B14F-4D97-AF65-F5344CB8AC3E}">
        <p14:creationId xmlns:p14="http://schemas.microsoft.com/office/powerpoint/2010/main" val="131475297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551359" y="3028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1" name="Rectangle 10"/>
          <p:cNvSpPr/>
          <p:nvPr/>
        </p:nvSpPr>
        <p:spPr bwMode="auto">
          <a:xfrm>
            <a:off x="7151559" y="3028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2" name="Rectangle 11"/>
          <p:cNvSpPr/>
          <p:nvPr/>
        </p:nvSpPr>
        <p:spPr bwMode="auto">
          <a:xfrm>
            <a:off x="3951159" y="363855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3" name="Rectangle 12"/>
          <p:cNvSpPr/>
          <p:nvPr/>
        </p:nvSpPr>
        <p:spPr bwMode="auto">
          <a:xfrm>
            <a:off x="6465759" y="363855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p:txBody>
          <a:bodyPr/>
          <a:lstStyle/>
          <a:p>
            <a:r>
              <a:rPr lang="en-US" dirty="0" smtClean="0"/>
              <a:t>Define a co-occurrence matrix</a:t>
            </a:r>
            <a:endParaRPr lang="en-US" dirty="0"/>
          </a:p>
        </p:txBody>
      </p:sp>
      <p:sp>
        <p:nvSpPr>
          <p:cNvPr id="4" name="Slide Number Placeholder 3"/>
          <p:cNvSpPr>
            <a:spLocks noGrp="1"/>
          </p:cNvSpPr>
          <p:nvPr>
            <p:ph type="sldNum" sz="quarter" idx="12"/>
          </p:nvPr>
        </p:nvSpPr>
        <p:spPr>
          <a:xfrm>
            <a:off x="838200" y="5086350"/>
            <a:ext cx="1981200" cy="342900"/>
          </a:xfrm>
        </p:spPr>
        <p:txBody>
          <a:bodyPr/>
          <a:lstStyle/>
          <a:p>
            <a:fld id="{10F35DC5-7E65-8247-99AB-4E984F8A921E}" type="slidenum">
              <a:rPr lang="en-US" smtClean="0"/>
              <a:pPr/>
              <a:t>18</a:t>
            </a:fld>
            <a:endParaRPr lang="en-US"/>
          </a:p>
        </p:txBody>
      </p:sp>
      <p:sp>
        <p:nvSpPr>
          <p:cNvPr id="8" name="Rectangle 4"/>
          <p:cNvSpPr>
            <a:spLocks noChangeArrowheads="1"/>
          </p:cNvSpPr>
          <p:nvPr/>
        </p:nvSpPr>
        <p:spPr bwMode="auto">
          <a:xfrm rot="16200000">
            <a:off x="5657849" y="53340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646611" y="22860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extLst/>
          </p:nvPr>
        </p:nvGraphicFramePr>
        <p:xfrm>
          <a:off x="598488" y="2647950"/>
          <a:ext cx="7988300" cy="4800600"/>
        </p:xfrm>
        <a:graphic>
          <a:graphicData uri="http://schemas.openxmlformats.org/presentationml/2006/ole">
            <mc:AlternateContent xmlns:mc="http://schemas.openxmlformats.org/markup-compatibility/2006">
              <mc:Choice xmlns:v="urn:schemas-microsoft-com:vml" Requires="v">
                <p:oleObj spid="_x0000_s1053" name="Worksheet" r:id="rId3" imgW="7734300" imgH="4648200" progId="Excel.Sheet.12">
                  <p:embed/>
                </p:oleObj>
              </mc:Choice>
              <mc:Fallback>
                <p:oleObj name="Worksheet" r:id="rId3" imgW="7734300" imgH="4648200" progId="Excel.Sheet.12">
                  <p:embed/>
                  <p:pic>
                    <p:nvPicPr>
                      <p:cNvPr id="0" name=""/>
                      <p:cNvPicPr/>
                      <p:nvPr/>
                    </p:nvPicPr>
                    <p:blipFill>
                      <a:blip r:embed="rId4"/>
                      <a:stretch>
                        <a:fillRect/>
                      </a:stretch>
                    </p:blipFill>
                    <p:spPr>
                      <a:xfrm>
                        <a:off x="598488" y="2647950"/>
                        <a:ext cx="7988300" cy="4800600"/>
                      </a:xfrm>
                      <a:prstGeom prst="rect">
                        <a:avLst/>
                      </a:prstGeom>
                    </p:spPr>
                  </p:pic>
                </p:oleObj>
              </mc:Fallback>
            </mc:AlternateContent>
          </a:graphicData>
        </a:graphic>
      </p:graphicFrame>
      <p:pic>
        <p:nvPicPr>
          <p:cNvPr id="14"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04800" y="1400175"/>
            <a:ext cx="8510954" cy="94297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647236" y="4324350"/>
            <a:ext cx="343364" cy="369332"/>
          </a:xfrm>
          <a:prstGeom prst="rect">
            <a:avLst/>
          </a:prstGeom>
          <a:noFill/>
        </p:spPr>
        <p:txBody>
          <a:bodyPr wrap="none" rtlCol="0">
            <a:spAutoFit/>
          </a:bodyPr>
          <a:lstStyle/>
          <a:p>
            <a:r>
              <a:rPr lang="en-US" sz="1800" dirty="0" smtClean="0">
                <a:solidFill>
                  <a:srgbClr val="FF0000"/>
                </a:solidFill>
                <a:latin typeface="+mn-lt"/>
              </a:rPr>
              <a:t>…</a:t>
            </a:r>
            <a:endParaRPr lang="en-US" sz="1800" dirty="0">
              <a:solidFill>
                <a:srgbClr val="FF0000"/>
              </a:solidFill>
              <a:latin typeface="+mn-lt"/>
            </a:endParaRPr>
          </a:p>
        </p:txBody>
      </p:sp>
      <p:sp>
        <p:nvSpPr>
          <p:cNvPr id="15" name="TextBox 14"/>
          <p:cNvSpPr txBox="1"/>
          <p:nvPr/>
        </p:nvSpPr>
        <p:spPr>
          <a:xfrm>
            <a:off x="2819400" y="4379952"/>
            <a:ext cx="343364" cy="369332"/>
          </a:xfrm>
          <a:prstGeom prst="rect">
            <a:avLst/>
          </a:prstGeom>
          <a:noFill/>
        </p:spPr>
        <p:txBody>
          <a:bodyPr wrap="none" rtlCol="0">
            <a:spAutoFit/>
          </a:bodyPr>
          <a:lstStyle/>
          <a:p>
            <a:r>
              <a:rPr lang="en-US" sz="1800" dirty="0" smtClean="0">
                <a:solidFill>
                  <a:srgbClr val="FF0000"/>
                </a:solidFill>
                <a:latin typeface="+mn-lt"/>
              </a:rPr>
              <a:t>…</a:t>
            </a:r>
            <a:endParaRPr lang="en-US" sz="1800" dirty="0">
              <a:solidFill>
                <a:srgbClr val="FF0000"/>
              </a:solidFill>
              <a:latin typeface="+mn-lt"/>
            </a:endParaRPr>
          </a:p>
        </p:txBody>
      </p:sp>
    </p:spTree>
    <p:extLst>
      <p:ext uri="{BB962C8B-B14F-4D97-AF65-F5344CB8AC3E}">
        <p14:creationId xmlns:p14="http://schemas.microsoft.com/office/powerpoint/2010/main" val="32512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017959" y="2647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1" name="Rectangle 10"/>
          <p:cNvSpPr/>
          <p:nvPr/>
        </p:nvSpPr>
        <p:spPr bwMode="auto">
          <a:xfrm>
            <a:off x="6618159" y="2647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2" name="Rectangle 11"/>
          <p:cNvSpPr/>
          <p:nvPr/>
        </p:nvSpPr>
        <p:spPr bwMode="auto">
          <a:xfrm>
            <a:off x="3417759" y="325755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3" name="Rectangle 12"/>
          <p:cNvSpPr/>
          <p:nvPr/>
        </p:nvSpPr>
        <p:spPr bwMode="auto">
          <a:xfrm>
            <a:off x="5932359" y="325755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p:txBody>
          <a:bodyPr/>
          <a:lstStyle/>
          <a:p>
            <a:r>
              <a:rPr lang="en-US" dirty="0" smtClean="0"/>
              <a:t>Term-context matrix for word similarity</a:t>
            </a:r>
            <a:endParaRPr lang="en-US" dirty="0"/>
          </a:p>
        </p:txBody>
      </p:sp>
      <p:sp>
        <p:nvSpPr>
          <p:cNvPr id="3" name="Content Placeholder 2"/>
          <p:cNvSpPr>
            <a:spLocks noGrp="1"/>
          </p:cNvSpPr>
          <p:nvPr>
            <p:ph idx="1"/>
          </p:nvPr>
        </p:nvSpPr>
        <p:spPr>
          <a:xfrm>
            <a:off x="304800" y="1276350"/>
            <a:ext cx="8534400" cy="3333750"/>
          </a:xfrm>
        </p:spPr>
        <p:txBody>
          <a:bodyPr/>
          <a:lstStyle/>
          <a:p>
            <a:r>
              <a:rPr lang="en-US" sz="2800" dirty="0"/>
              <a:t>Two </a:t>
            </a:r>
            <a:r>
              <a:rPr lang="en-US" sz="2800" b="1" dirty="0" smtClean="0"/>
              <a:t>words</a:t>
            </a:r>
            <a:r>
              <a:rPr lang="en-US" sz="2800" dirty="0" smtClean="0"/>
              <a:t> are </a:t>
            </a:r>
            <a:r>
              <a:rPr lang="en-US" sz="2800" dirty="0"/>
              <a:t>similar </a:t>
            </a:r>
            <a:r>
              <a:rPr lang="en-US" sz="2800" dirty="0" smtClean="0"/>
              <a:t>in meaning if </a:t>
            </a:r>
            <a:r>
              <a:rPr lang="en-US" sz="2800" dirty="0"/>
              <a:t>their </a:t>
            </a:r>
            <a:r>
              <a:rPr lang="en-US" sz="2800" dirty="0" smtClean="0"/>
              <a:t>context vectors </a:t>
            </a:r>
            <a:r>
              <a:rPr lang="en-US" sz="2800" dirty="0"/>
              <a:t>are similar</a:t>
            </a:r>
            <a:endParaRPr lang="en-US"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19</a:t>
            </a:fld>
            <a:endParaRPr lang="en-US"/>
          </a:p>
        </p:txBody>
      </p:sp>
      <p:sp>
        <p:nvSpPr>
          <p:cNvPr id="8" name="Rectangle 4"/>
          <p:cNvSpPr>
            <a:spLocks noChangeArrowheads="1"/>
          </p:cNvSpPr>
          <p:nvPr/>
        </p:nvSpPr>
        <p:spPr bwMode="auto">
          <a:xfrm rot="16200000">
            <a:off x="5124449" y="15240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113211" y="-15240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114898579"/>
              </p:ext>
            </p:extLst>
          </p:nvPr>
        </p:nvGraphicFramePr>
        <p:xfrm>
          <a:off x="64959" y="2266950"/>
          <a:ext cx="7987884" cy="4800600"/>
        </p:xfrm>
        <a:graphic>
          <a:graphicData uri="http://schemas.openxmlformats.org/presentationml/2006/ole">
            <mc:AlternateContent xmlns:mc="http://schemas.openxmlformats.org/markup-compatibility/2006">
              <mc:Choice xmlns:v="urn:schemas-microsoft-com:vml" Requires="v">
                <p:oleObj spid="_x0000_s8325" name="Worksheet" r:id="rId3" imgW="7734300" imgH="4648200" progId="Excel.Sheet.12">
                  <p:embed/>
                </p:oleObj>
              </mc:Choice>
              <mc:Fallback>
                <p:oleObj name="Worksheet" r:id="rId3" imgW="7734300" imgH="4648200" progId="Excel.Sheet.12">
                  <p:embed/>
                  <p:pic>
                    <p:nvPicPr>
                      <p:cNvPr id="0" name=""/>
                      <p:cNvPicPr/>
                      <p:nvPr/>
                    </p:nvPicPr>
                    <p:blipFill>
                      <a:blip r:embed="rId4"/>
                      <a:stretch>
                        <a:fillRect/>
                      </a:stretch>
                    </p:blipFill>
                    <p:spPr>
                      <a:xfrm>
                        <a:off x="64959" y="2266950"/>
                        <a:ext cx="7987884" cy="4800600"/>
                      </a:xfrm>
                      <a:prstGeom prst="rect">
                        <a:avLst/>
                      </a:prstGeom>
                    </p:spPr>
                  </p:pic>
                </p:oleObj>
              </mc:Fallback>
            </mc:AlternateContent>
          </a:graphicData>
        </a:graphic>
      </p:graphicFrame>
    </p:spTree>
    <p:extLst>
      <p:ext uri="{BB962C8B-B14F-4D97-AF65-F5344CB8AC3E}">
        <p14:creationId xmlns:p14="http://schemas.microsoft.com/office/powerpoint/2010/main" val="2494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vector models of meaning?</a:t>
            </a:r>
            <a:br>
              <a:rPr lang="en-US" dirty="0" smtClean="0"/>
            </a:br>
            <a:r>
              <a:rPr lang="en-US" dirty="0" smtClean="0"/>
              <a:t>Computing </a:t>
            </a:r>
            <a:r>
              <a:rPr lang="en-US" dirty="0" smtClean="0"/>
              <a:t>the similarity between words</a:t>
            </a:r>
            <a:endParaRPr lang="en-US" dirty="0"/>
          </a:p>
        </p:txBody>
      </p:sp>
      <p:sp>
        <p:nvSpPr>
          <p:cNvPr id="3" name="Content Placeholder 2"/>
          <p:cNvSpPr>
            <a:spLocks noGrp="1"/>
          </p:cNvSpPr>
          <p:nvPr>
            <p:ph idx="1"/>
          </p:nvPr>
        </p:nvSpPr>
        <p:spPr/>
        <p:txBody>
          <a:bodyPr/>
          <a:lstStyle/>
          <a:p>
            <a:pPr marL="0" indent="0">
              <a:buNone/>
            </a:pPr>
            <a:r>
              <a:rPr lang="en-US" dirty="0"/>
              <a:t>“</a:t>
            </a:r>
            <a:r>
              <a:rPr lang="en-US" b="1" dirty="0">
                <a:solidFill>
                  <a:srgbClr val="0000FF"/>
                </a:solidFill>
              </a:rPr>
              <a:t>fast</a:t>
            </a:r>
            <a:r>
              <a:rPr lang="en-US" dirty="0"/>
              <a:t>” is similar to “</a:t>
            </a:r>
            <a:r>
              <a:rPr lang="en-US" b="1" dirty="0">
                <a:solidFill>
                  <a:srgbClr val="0000FF"/>
                </a:solidFill>
              </a:rPr>
              <a:t>rapid</a:t>
            </a:r>
            <a:r>
              <a:rPr lang="en-US" dirty="0"/>
              <a:t>”</a:t>
            </a:r>
          </a:p>
          <a:p>
            <a:pPr marL="0" indent="0">
              <a:buNone/>
            </a:pPr>
            <a:r>
              <a:rPr lang="en-US" dirty="0" smtClean="0"/>
              <a:t>“</a:t>
            </a:r>
            <a:r>
              <a:rPr lang="en-US" b="1" dirty="0" smtClean="0">
                <a:solidFill>
                  <a:srgbClr val="0000FF"/>
                </a:solidFill>
              </a:rPr>
              <a:t>tall</a:t>
            </a:r>
            <a:r>
              <a:rPr lang="en-US" dirty="0" smtClean="0"/>
              <a:t>” is similar to “</a:t>
            </a:r>
            <a:r>
              <a:rPr lang="en-US" b="1" dirty="0" smtClean="0">
                <a:solidFill>
                  <a:srgbClr val="0000FF"/>
                </a:solidFill>
              </a:rPr>
              <a:t>height</a:t>
            </a:r>
            <a:r>
              <a:rPr lang="en-US" dirty="0" smtClean="0"/>
              <a:t>”</a:t>
            </a:r>
          </a:p>
          <a:p>
            <a:pPr marL="0" indent="0">
              <a:buNone/>
            </a:pPr>
            <a:endParaRPr lang="en-US" dirty="0" smtClean="0"/>
          </a:p>
          <a:p>
            <a:pPr marL="0" indent="0">
              <a:buNone/>
            </a:pPr>
            <a:r>
              <a:rPr lang="en-US" dirty="0" smtClean="0"/>
              <a:t>Question answering:</a:t>
            </a:r>
          </a:p>
          <a:p>
            <a:pPr marL="0" indent="0">
              <a:buNone/>
            </a:pPr>
            <a:r>
              <a:rPr lang="en-US" i="1" dirty="0"/>
              <a:t>Q</a:t>
            </a:r>
            <a:r>
              <a:rPr lang="en-US" i="1" dirty="0" smtClean="0"/>
              <a:t>: “</a:t>
            </a:r>
            <a:r>
              <a:rPr lang="en-US" i="1" dirty="0"/>
              <a:t>How </a:t>
            </a:r>
            <a:r>
              <a:rPr lang="en-US" b="1" i="1" dirty="0">
                <a:solidFill>
                  <a:srgbClr val="0000FF"/>
                </a:solidFill>
              </a:rPr>
              <a:t>tall</a:t>
            </a:r>
            <a:r>
              <a:rPr lang="en-US" i="1" dirty="0">
                <a:solidFill>
                  <a:srgbClr val="0000FF"/>
                </a:solidFill>
              </a:rPr>
              <a:t> </a:t>
            </a:r>
            <a:r>
              <a:rPr lang="en-US" i="1" dirty="0"/>
              <a:t>is Mt. Everest?”</a:t>
            </a:r>
            <a:br>
              <a:rPr lang="en-US" i="1" dirty="0"/>
            </a:br>
            <a:r>
              <a:rPr lang="en-US" i="1" dirty="0" smtClean="0"/>
              <a:t>Candidate A: “The </a:t>
            </a:r>
            <a:r>
              <a:rPr lang="en-US" i="1" dirty="0"/>
              <a:t>official </a:t>
            </a:r>
            <a:r>
              <a:rPr lang="en-US" b="1" i="1" dirty="0">
                <a:solidFill>
                  <a:srgbClr val="0000FF"/>
                </a:solidFill>
              </a:rPr>
              <a:t>height</a:t>
            </a:r>
            <a:r>
              <a:rPr lang="en-US" i="1" dirty="0">
                <a:solidFill>
                  <a:srgbClr val="0000FF"/>
                </a:solidFill>
              </a:rPr>
              <a:t> </a:t>
            </a:r>
            <a:r>
              <a:rPr lang="en-US" i="1" dirty="0"/>
              <a:t>of Mount Everest is 29029 </a:t>
            </a:r>
            <a:r>
              <a:rPr lang="en-US" i="1" dirty="0" smtClean="0"/>
              <a:t>feet”</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a:t>
            </a:fld>
            <a:endParaRPr lang="en-US"/>
          </a:p>
        </p:txBody>
      </p:sp>
    </p:spTree>
    <p:extLst>
      <p:ext uri="{BB962C8B-B14F-4D97-AF65-F5344CB8AC3E}">
        <p14:creationId xmlns:p14="http://schemas.microsoft.com/office/powerpoint/2010/main" val="614254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word-word or word-context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1200150"/>
                <a:ext cx="8001000" cy="3333750"/>
              </a:xfrm>
            </p:spPr>
            <p:txBody>
              <a:bodyPr/>
              <a:lstStyle/>
              <a:p>
                <a:r>
                  <a:rPr lang="en-US" sz="2800" dirty="0" smtClean="0"/>
                  <a:t>Instead of entire documents, use smaller contexts</a:t>
                </a:r>
              </a:p>
              <a:p>
                <a:pPr lvl="1"/>
                <a:r>
                  <a:rPr lang="en-US" sz="2400" dirty="0" smtClean="0"/>
                  <a:t>Paragraph</a:t>
                </a:r>
              </a:p>
              <a:p>
                <a:pPr lvl="1"/>
                <a:r>
                  <a:rPr lang="en-US" sz="2400" dirty="0" smtClean="0"/>
                  <a:t>Window of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t> 4 words</a:t>
                </a:r>
              </a:p>
              <a:p>
                <a:r>
                  <a:rPr lang="en-US" sz="2800" dirty="0" smtClean="0"/>
                  <a:t>A word is now defined by a vector over counts of context words</a:t>
                </a:r>
              </a:p>
              <a:p>
                <a:r>
                  <a:rPr lang="en-US" sz="2800" dirty="0" smtClean="0"/>
                  <a:t>Instead of each vector being of length D</a:t>
                </a:r>
              </a:p>
              <a:p>
                <a:r>
                  <a:rPr lang="en-US" sz="2800" dirty="0" smtClean="0"/>
                  <a:t>Each vector is now of length |V|</a:t>
                </a:r>
              </a:p>
              <a:p>
                <a:r>
                  <a:rPr lang="en-US" sz="2800" dirty="0" smtClean="0"/>
                  <a:t>The word-word matrix is |</a:t>
                </a:r>
                <a:r>
                  <a:rPr lang="en-US" sz="2800" dirty="0" err="1" smtClean="0"/>
                  <a:t>V|x|V</a:t>
                </a:r>
                <a:r>
                  <a:rPr lang="en-US" sz="28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1200150"/>
                <a:ext cx="8001000" cy="3333750"/>
              </a:xfrm>
              <a:blipFill rotWithShape="0">
                <a:blip r:embed="rId3"/>
                <a:stretch>
                  <a:fillRect l="-1448" t="-1828" b="-213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20</a:t>
            </a:fld>
            <a:endParaRPr lang="en-US"/>
          </a:p>
        </p:txBody>
      </p:sp>
    </p:spTree>
    <p:extLst>
      <p:ext uri="{BB962C8B-B14F-4D97-AF65-F5344CB8AC3E}">
        <p14:creationId xmlns:p14="http://schemas.microsoft.com/office/powerpoint/2010/main" val="1368127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Word-word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showed only 4x6, but the real matrix is 50,000 x 50,000</a:t>
                </a:r>
              </a:p>
              <a:p>
                <a:pPr lvl="1"/>
                <a:r>
                  <a:rPr lang="en-US" dirty="0" smtClean="0"/>
                  <a:t>So it’s very </a:t>
                </a:r>
                <a:r>
                  <a:rPr lang="en-US" b="1" dirty="0" smtClean="0"/>
                  <a:t>sparse</a:t>
                </a:r>
              </a:p>
              <a:p>
                <a:pPr lvl="2"/>
                <a:r>
                  <a:rPr lang="en-US" dirty="0" smtClean="0"/>
                  <a:t>Most values are 0.</a:t>
                </a:r>
              </a:p>
              <a:p>
                <a:pPr lvl="1"/>
                <a:r>
                  <a:rPr lang="en-US" dirty="0" smtClean="0"/>
                  <a:t>That’s OK, since there are lots of efficient algorithms for sparse matrices.</a:t>
                </a:r>
              </a:p>
              <a:p>
                <a:r>
                  <a:rPr lang="en-US" dirty="0" smtClean="0"/>
                  <a:t>The size of windows depends on your goals</a:t>
                </a:r>
              </a:p>
              <a:p>
                <a:pPr lvl="1"/>
                <a:r>
                  <a:rPr lang="en-US" dirty="0" smtClean="0"/>
                  <a:t>The shorter the windows , the more </a:t>
                </a:r>
                <a:r>
                  <a:rPr lang="en-US" b="1" dirty="0" smtClean="0"/>
                  <a:t>syntactic</a:t>
                </a:r>
                <a:r>
                  <a:rPr lang="en-US" dirty="0" smtClean="0"/>
                  <a:t> the representation</a:t>
                </a:r>
              </a:p>
              <a:p>
                <a:pPr marL="800100" lvl="2" indent="0">
                  <a:buNone/>
                </a:pPr>
                <a14:m>
                  <m:oMath xmlns:m="http://schemas.openxmlformats.org/officeDocument/2006/math">
                    <m:r>
                      <a:rPr lang="en-US" i="1">
                        <a:latin typeface="Cambria Math" charset="0"/>
                        <a:ea typeface="Cambria Math" charset="0"/>
                        <a:cs typeface="Cambria Math" charset="0"/>
                      </a:rPr>
                      <m:t>±</m:t>
                    </m:r>
                  </m:oMath>
                </a14:m>
                <a:r>
                  <a:rPr lang="en-US" dirty="0"/>
                  <a:t> </a:t>
                </a:r>
                <a:r>
                  <a:rPr lang="en-US" dirty="0" smtClean="0"/>
                  <a:t>1-3 very </a:t>
                </a:r>
                <a:r>
                  <a:rPr lang="en-US" dirty="0" err="1" smtClean="0"/>
                  <a:t>syntacticy</a:t>
                </a:r>
                <a:endParaRPr lang="en-US" dirty="0" smtClean="0"/>
              </a:p>
              <a:p>
                <a:pPr lvl="1"/>
                <a:r>
                  <a:rPr lang="en-US" dirty="0" smtClean="0"/>
                  <a:t>The longer the windows, the more </a:t>
                </a:r>
                <a:r>
                  <a:rPr lang="en-US" b="1" dirty="0" smtClean="0"/>
                  <a:t>semantic</a:t>
                </a:r>
                <a:r>
                  <a:rPr lang="en-US" dirty="0" smtClean="0"/>
                  <a:t> the representation</a:t>
                </a:r>
              </a:p>
              <a:p>
                <a:pPr marL="800100" lvl="2" indent="0">
                  <a:buNone/>
                </a:pPr>
                <a14:m>
                  <m:oMath xmlns:m="http://schemas.openxmlformats.org/officeDocument/2006/math">
                    <m:r>
                      <a:rPr lang="en-US" i="1">
                        <a:latin typeface="Cambria Math" charset="0"/>
                        <a:ea typeface="Cambria Math" charset="0"/>
                        <a:cs typeface="Cambria Math" charset="0"/>
                      </a:rPr>
                      <m:t>±</m:t>
                    </m:r>
                  </m:oMath>
                </a14:m>
                <a:r>
                  <a:rPr lang="en-US" dirty="0"/>
                  <a:t> </a:t>
                </a:r>
                <a:r>
                  <a:rPr lang="en-US" dirty="0" smtClean="0"/>
                  <a:t>4-10 more </a:t>
                </a:r>
                <a:r>
                  <a:rPr lang="en-US" dirty="0" err="1" smtClean="0"/>
                  <a:t>semanticy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00" t="-1463" b="-69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21</a:t>
            </a:fld>
            <a:endParaRPr lang="en-US"/>
          </a:p>
        </p:txBody>
      </p:sp>
    </p:spTree>
    <p:extLst>
      <p:ext uri="{BB962C8B-B14F-4D97-AF65-F5344CB8AC3E}">
        <p14:creationId xmlns:p14="http://schemas.microsoft.com/office/powerpoint/2010/main" val="12318980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467600" cy="361950"/>
          </a:xfrm>
        </p:spPr>
        <p:txBody>
          <a:bodyPr/>
          <a:lstStyle/>
          <a:p>
            <a:r>
              <a:rPr lang="en-US" dirty="0" smtClean="0"/>
              <a:t>Related versus similar</a:t>
            </a:r>
            <a:endParaRPr lang="en-US" dirty="0"/>
          </a:p>
        </p:txBody>
      </p:sp>
      <p:sp>
        <p:nvSpPr>
          <p:cNvPr id="3" name="Content Placeholder 2"/>
          <p:cNvSpPr>
            <a:spLocks noGrp="1"/>
          </p:cNvSpPr>
          <p:nvPr>
            <p:ph idx="1"/>
          </p:nvPr>
        </p:nvSpPr>
        <p:spPr>
          <a:xfrm>
            <a:off x="304800" y="1352550"/>
            <a:ext cx="8839200" cy="3695700"/>
          </a:xfrm>
        </p:spPr>
        <p:txBody>
          <a:bodyPr/>
          <a:lstStyle/>
          <a:p>
            <a:r>
              <a:rPr lang="en-US" sz="2800" b="1" dirty="0" smtClean="0"/>
              <a:t>Related</a:t>
            </a:r>
            <a:r>
              <a:rPr lang="en-US" sz="2800" dirty="0" smtClean="0"/>
              <a:t> words</a:t>
            </a:r>
            <a:endParaRPr lang="en-US" sz="2800" dirty="0" smtClean="0"/>
          </a:p>
          <a:p>
            <a:pPr lvl="1"/>
            <a:r>
              <a:rPr lang="en-US" sz="2400" dirty="0" smtClean="0"/>
              <a:t>They are </a:t>
            </a:r>
            <a:r>
              <a:rPr lang="en-US" sz="2400" dirty="0"/>
              <a:t>typically nearby each other. </a:t>
            </a:r>
            <a:endParaRPr lang="en-US" sz="2400" dirty="0" smtClean="0"/>
          </a:p>
          <a:p>
            <a:pPr lvl="1"/>
            <a:r>
              <a:rPr lang="en-US" sz="2400" i="1" dirty="0" smtClean="0"/>
              <a:t>wrote </a:t>
            </a:r>
            <a:r>
              <a:rPr lang="en-US" sz="2400" dirty="0"/>
              <a:t>is </a:t>
            </a:r>
            <a:r>
              <a:rPr lang="en-US" sz="2400" dirty="0" smtClean="0"/>
              <a:t>related to words like </a:t>
            </a:r>
            <a:r>
              <a:rPr lang="en-US" sz="2400" i="1" dirty="0" smtClean="0"/>
              <a:t>book </a:t>
            </a:r>
            <a:r>
              <a:rPr lang="en-US" sz="2400" dirty="0"/>
              <a:t>or </a:t>
            </a:r>
            <a:r>
              <a:rPr lang="en-US" sz="2400" i="1" dirty="0"/>
              <a:t>poem</a:t>
            </a:r>
            <a:r>
              <a:rPr lang="en-US" sz="2400" dirty="0"/>
              <a:t>. </a:t>
            </a:r>
            <a:endParaRPr lang="en-US" sz="2400" dirty="0" smtClean="0"/>
          </a:p>
          <a:p>
            <a:r>
              <a:rPr lang="en-US" sz="2800" b="1" dirty="0" smtClean="0"/>
              <a:t>Similar</a:t>
            </a:r>
            <a:r>
              <a:rPr lang="en-US" sz="2800" dirty="0" smtClean="0"/>
              <a:t> words</a:t>
            </a:r>
            <a:endParaRPr lang="en-US" sz="2800" dirty="0" smtClean="0"/>
          </a:p>
          <a:p>
            <a:pPr lvl="1"/>
            <a:r>
              <a:rPr lang="en-US" sz="2400" dirty="0" smtClean="0"/>
              <a:t>They have </a:t>
            </a:r>
            <a:r>
              <a:rPr lang="en-US" sz="2400" dirty="0"/>
              <a:t>similar neighbors. </a:t>
            </a:r>
            <a:endParaRPr lang="en-US" sz="2400" dirty="0" smtClean="0"/>
          </a:p>
          <a:p>
            <a:pPr lvl="1"/>
            <a:r>
              <a:rPr lang="en-US" sz="2400" i="1" dirty="0" smtClean="0"/>
              <a:t>wrote </a:t>
            </a:r>
            <a:r>
              <a:rPr lang="en-US" sz="2400" dirty="0"/>
              <a:t>is </a:t>
            </a:r>
            <a:r>
              <a:rPr lang="en-US" sz="2400" dirty="0" smtClean="0"/>
              <a:t>similar to words </a:t>
            </a:r>
            <a:r>
              <a:rPr lang="en-US" sz="2400" dirty="0"/>
              <a:t>like </a:t>
            </a:r>
            <a:r>
              <a:rPr lang="en-US" sz="2400" i="1" dirty="0"/>
              <a:t>said </a:t>
            </a:r>
            <a:r>
              <a:rPr lang="en-US" sz="2400" dirty="0"/>
              <a:t>or </a:t>
            </a:r>
            <a:r>
              <a:rPr lang="en-US" sz="2400" i="1" dirty="0"/>
              <a:t>remarked</a:t>
            </a:r>
            <a:r>
              <a:rPr lang="en-US" sz="2400" dirty="0"/>
              <a:t>.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22</a:t>
            </a:fld>
            <a:endParaRPr lang="en-US"/>
          </a:p>
        </p:txBody>
      </p:sp>
    </p:spTree>
    <p:extLst>
      <p:ext uri="{BB962C8B-B14F-4D97-AF65-F5344CB8AC3E}">
        <p14:creationId xmlns:p14="http://schemas.microsoft.com/office/powerpoint/2010/main" val="621492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Measuring similarity: the cosine</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51874194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similarity</a:t>
            </a:r>
            <a:endParaRPr lang="en-US" dirty="0"/>
          </a:p>
        </p:txBody>
      </p:sp>
      <p:sp>
        <p:nvSpPr>
          <p:cNvPr id="3" name="Content Placeholder 2"/>
          <p:cNvSpPr>
            <a:spLocks noGrp="1"/>
          </p:cNvSpPr>
          <p:nvPr>
            <p:ph idx="1"/>
          </p:nvPr>
        </p:nvSpPr>
        <p:spPr>
          <a:xfrm>
            <a:off x="304800" y="1352550"/>
            <a:ext cx="8839200" cy="3695700"/>
          </a:xfrm>
        </p:spPr>
        <p:txBody>
          <a:bodyPr/>
          <a:lstStyle/>
          <a:p>
            <a:r>
              <a:rPr lang="en-US" dirty="0" smtClean="0"/>
              <a:t>Given 2 target words </a:t>
            </a:r>
            <a:r>
              <a:rPr lang="en-US" i="1" dirty="0" smtClean="0"/>
              <a:t>v</a:t>
            </a:r>
            <a:r>
              <a:rPr lang="en-US" dirty="0" smtClean="0"/>
              <a:t> and </a:t>
            </a:r>
            <a:r>
              <a:rPr lang="en-US" i="1" dirty="0" smtClean="0"/>
              <a:t>w</a:t>
            </a:r>
            <a:endParaRPr lang="en-US" dirty="0" smtClean="0"/>
          </a:p>
          <a:p>
            <a:r>
              <a:rPr lang="en-US" dirty="0" smtClean="0"/>
              <a:t>We’ll need a way to measure their similarity.</a:t>
            </a:r>
          </a:p>
          <a:p>
            <a:r>
              <a:rPr lang="en-US" dirty="0" smtClean="0"/>
              <a:t>Most measure of vectors similarity are based on the:</a:t>
            </a:r>
          </a:p>
          <a:p>
            <a:r>
              <a:rPr lang="en-US" b="1" dirty="0" smtClean="0"/>
              <a:t>Dot product </a:t>
            </a:r>
            <a:r>
              <a:rPr lang="en-US" dirty="0" smtClean="0"/>
              <a:t>or </a:t>
            </a:r>
            <a:r>
              <a:rPr lang="en-US" b="1" dirty="0" smtClean="0"/>
              <a:t>inner product</a:t>
            </a:r>
            <a:r>
              <a:rPr lang="en-US" dirty="0" smtClean="0"/>
              <a:t> from linear algebra</a:t>
            </a:r>
            <a:endParaRPr lang="en-US" b="1" dirty="0" smtClean="0"/>
          </a:p>
          <a:p>
            <a:endParaRPr lang="en-US" b="1" dirty="0"/>
          </a:p>
          <a:p>
            <a:endParaRPr lang="en-US" b="1" dirty="0" smtClean="0"/>
          </a:p>
          <a:p>
            <a:pPr lvl="1"/>
            <a:r>
              <a:rPr lang="en-US" dirty="0" smtClean="0"/>
              <a:t>High when two </a:t>
            </a:r>
            <a:r>
              <a:rPr lang="en-US" dirty="0"/>
              <a:t>vectors have large values in </a:t>
            </a:r>
            <a:r>
              <a:rPr lang="en-US" dirty="0" smtClean="0"/>
              <a:t>same </a:t>
            </a:r>
            <a:r>
              <a:rPr lang="en-US" dirty="0"/>
              <a:t>dimensions. </a:t>
            </a:r>
            <a:endParaRPr lang="en-US" dirty="0" smtClean="0"/>
          </a:p>
          <a:p>
            <a:pPr lvl="1"/>
            <a:r>
              <a:rPr lang="en-US" dirty="0" smtClean="0"/>
              <a:t>Low (in fact 0) for </a:t>
            </a:r>
            <a:r>
              <a:rPr lang="en-US" b="1" dirty="0"/>
              <a:t>o</a:t>
            </a:r>
            <a:r>
              <a:rPr lang="en-US" b="1" dirty="0" smtClean="0"/>
              <a:t>rthogonal vectors</a:t>
            </a:r>
            <a:r>
              <a:rPr lang="en-US" dirty="0"/>
              <a:t> </a:t>
            </a:r>
            <a:r>
              <a:rPr lang="en-US" dirty="0" smtClean="0"/>
              <a:t>with</a:t>
            </a:r>
            <a:r>
              <a:rPr lang="en-US" b="1" dirty="0" smtClean="0"/>
              <a:t> </a:t>
            </a:r>
            <a:r>
              <a:rPr lang="en-US" dirty="0" err="1" smtClean="0"/>
              <a:t>zeros</a:t>
            </a:r>
            <a:r>
              <a:rPr lang="en-US" dirty="0" smtClean="0"/>
              <a:t> in complementary distribution</a:t>
            </a:r>
            <a:endParaRPr lang="en-US" b="1" dirty="0" smtClean="0"/>
          </a:p>
          <a:p>
            <a:endParaRPr lang="en-US" b="1"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995459"/>
            <a:ext cx="7081405" cy="895350"/>
          </a:xfrm>
          <a:prstGeom prst="rect">
            <a:avLst/>
          </a:prstGeom>
        </p:spPr>
      </p:pic>
    </p:spTree>
    <p:extLst>
      <p:ext uri="{BB962C8B-B14F-4D97-AF65-F5344CB8AC3E}">
        <p14:creationId xmlns:p14="http://schemas.microsoft.com/office/powerpoint/2010/main" val="16805417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150"/>
            <a:ext cx="7467600" cy="742950"/>
          </a:xfrm>
        </p:spPr>
        <p:txBody>
          <a:bodyPr/>
          <a:lstStyle/>
          <a:p>
            <a:r>
              <a:rPr lang="en-US" dirty="0" smtClean="0"/>
              <a:t>Problem with dot product</a:t>
            </a:r>
            <a:endParaRPr lang="en-US" dirty="0"/>
          </a:p>
        </p:txBody>
      </p:sp>
      <p:sp>
        <p:nvSpPr>
          <p:cNvPr id="3" name="Content Placeholder 2"/>
          <p:cNvSpPr>
            <a:spLocks noGrp="1"/>
          </p:cNvSpPr>
          <p:nvPr>
            <p:ph idx="1"/>
          </p:nvPr>
        </p:nvSpPr>
        <p:spPr>
          <a:xfrm>
            <a:off x="304800" y="1733550"/>
            <a:ext cx="8534400" cy="3238500"/>
          </a:xfrm>
        </p:spPr>
        <p:txBody>
          <a:bodyPr/>
          <a:lstStyle/>
          <a:p>
            <a:r>
              <a:rPr lang="en-US" dirty="0" smtClean="0"/>
              <a:t>Dot product is longer if the vector is longer. Vector length:</a:t>
            </a:r>
          </a:p>
          <a:p>
            <a:endParaRPr lang="en-US" dirty="0" smtClean="0"/>
          </a:p>
          <a:p>
            <a:pPr marL="0" indent="0">
              <a:buNone/>
            </a:pPr>
            <a:endParaRPr lang="en-US" dirty="0" smtClean="0"/>
          </a:p>
          <a:p>
            <a:endParaRPr lang="en-US" dirty="0" smtClean="0"/>
          </a:p>
          <a:p>
            <a:r>
              <a:rPr lang="en-US" dirty="0" smtClean="0"/>
              <a:t>Vectors are longer if they have higher values in each dimension</a:t>
            </a:r>
          </a:p>
          <a:p>
            <a:r>
              <a:rPr lang="en-US" dirty="0" smtClean="0"/>
              <a:t>That means more frequent words will have higher dot products</a:t>
            </a:r>
          </a:p>
          <a:p>
            <a:r>
              <a:rPr lang="en-US" dirty="0" smtClean="0"/>
              <a:t>That’s bad: we don’t want a similarity metric to be sensitive to word frequency</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2213742"/>
            <a:ext cx="1600200" cy="11017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995" y="819150"/>
            <a:ext cx="7081405" cy="895350"/>
          </a:xfrm>
          <a:prstGeom prst="rect">
            <a:avLst/>
          </a:prstGeom>
        </p:spPr>
      </p:pic>
    </p:spTree>
    <p:extLst>
      <p:ext uri="{BB962C8B-B14F-4D97-AF65-F5344CB8AC3E}">
        <p14:creationId xmlns:p14="http://schemas.microsoft.com/office/powerpoint/2010/main" val="1160065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cosine</a:t>
            </a:r>
            <a:endParaRPr lang="en-US" dirty="0"/>
          </a:p>
        </p:txBody>
      </p:sp>
      <p:sp>
        <p:nvSpPr>
          <p:cNvPr id="3" name="Content Placeholder 2"/>
          <p:cNvSpPr>
            <a:spLocks noGrp="1"/>
          </p:cNvSpPr>
          <p:nvPr>
            <p:ph idx="1"/>
          </p:nvPr>
        </p:nvSpPr>
        <p:spPr/>
        <p:txBody>
          <a:bodyPr/>
          <a:lstStyle/>
          <a:p>
            <a:r>
              <a:rPr lang="en-US" dirty="0" smtClean="0"/>
              <a:t>Just divide the dot product by the length of the two vectors!</a:t>
            </a:r>
          </a:p>
          <a:p>
            <a:endParaRPr lang="en-US" dirty="0"/>
          </a:p>
          <a:p>
            <a:endParaRPr lang="en-US" dirty="0" smtClean="0"/>
          </a:p>
          <a:p>
            <a:r>
              <a:rPr lang="en-US" dirty="0" smtClean="0"/>
              <a:t>This turns out to be the cosine of the angle between them!</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809750"/>
            <a:ext cx="838200" cy="972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0" y="3212838"/>
            <a:ext cx="2463800" cy="1312241"/>
          </a:xfrm>
          <a:prstGeom prst="rect">
            <a:avLst/>
          </a:prstGeom>
        </p:spPr>
      </p:pic>
    </p:spTree>
    <p:extLst>
      <p:ext uri="{BB962C8B-B14F-4D97-AF65-F5344CB8AC3E}">
        <p14:creationId xmlns:p14="http://schemas.microsoft.com/office/powerpoint/2010/main" val="2121550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1371600" y="0"/>
            <a:ext cx="7467600" cy="742950"/>
          </a:xfrm>
        </p:spPr>
        <p:txBody>
          <a:bodyPr/>
          <a:lstStyle/>
          <a:p>
            <a:pPr eaLnBrk="1" hangingPunct="1"/>
            <a:r>
              <a:rPr lang="en-US" dirty="0" smtClean="0">
                <a:ea typeface="ＭＳ Ｐゴシック" charset="-128"/>
                <a:cs typeface="ＭＳ Ｐゴシック" charset="-128"/>
              </a:rPr>
              <a:t>Cosine for computing similarity</a:t>
            </a:r>
            <a:endParaRPr lang="en-US" dirty="0">
              <a:ea typeface="ＭＳ Ｐゴシック" charset="-128"/>
              <a:cs typeface="ＭＳ Ｐゴシック" charset="-128"/>
            </a:endParaRPr>
          </a:p>
        </p:txBody>
      </p:sp>
      <p:graphicFrame>
        <p:nvGraphicFramePr>
          <p:cNvPr id="54274" name="Content Placeholder 3"/>
          <p:cNvGraphicFramePr>
            <a:graphicFrameLocks noGrp="1" noChangeAspect="1"/>
          </p:cNvGraphicFramePr>
          <p:nvPr>
            <p:ph idx="1"/>
            <p:extLst/>
          </p:nvPr>
        </p:nvGraphicFramePr>
        <p:xfrm>
          <a:off x="1498600" y="1839913"/>
          <a:ext cx="5395913" cy="1243012"/>
        </p:xfrm>
        <a:graphic>
          <a:graphicData uri="http://schemas.openxmlformats.org/presentationml/2006/ole">
            <mc:AlternateContent xmlns:mc="http://schemas.openxmlformats.org/markup-compatibility/2006">
              <mc:Choice xmlns:v="urn:schemas-microsoft-com:vml" Requires="v">
                <p:oleObj spid="_x0000_s34845" name="Equation" r:id="rId4" imgW="2921000" imgH="673100" progId="Equation.3">
                  <p:embed/>
                </p:oleObj>
              </mc:Choice>
              <mc:Fallback>
                <p:oleObj name="Equation" r:id="rId4" imgW="2921000" imgH="673100" progId="Equation.3">
                  <p:embed/>
                  <p:pic>
                    <p:nvPicPr>
                      <p:cNvPr id="0" name=""/>
                      <p:cNvPicPr>
                        <a:picLocks noChangeAspect="1" noChangeArrowheads="1"/>
                      </p:cNvPicPr>
                      <p:nvPr/>
                    </p:nvPicPr>
                    <p:blipFill>
                      <a:blip r:embed="rId5"/>
                      <a:srcRect/>
                      <a:stretch>
                        <a:fillRect/>
                      </a:stretch>
                    </p:blipFill>
                    <p:spPr bwMode="auto">
                      <a:xfrm>
                        <a:off x="1498600" y="1839913"/>
                        <a:ext cx="5395913" cy="1243012"/>
                      </a:xfrm>
                      <a:prstGeom prst="rect">
                        <a:avLst/>
                      </a:prstGeom>
                      <a:noFill/>
                    </p:spPr>
                  </p:pic>
                </p:oleObj>
              </mc:Fallback>
            </mc:AlternateContent>
          </a:graphicData>
        </a:graphic>
      </p:graphicFrame>
      <p:sp>
        <p:nvSpPr>
          <p:cNvPr id="5" name="Line Callout 1 4"/>
          <p:cNvSpPr>
            <a:spLocks/>
          </p:cNvSpPr>
          <p:nvPr/>
        </p:nvSpPr>
        <p:spPr bwMode="auto">
          <a:xfrm>
            <a:off x="1821977" y="1230481"/>
            <a:ext cx="1683223" cy="400110"/>
          </a:xfrm>
          <a:prstGeom prst="borderCallout1">
            <a:avLst>
              <a:gd name="adj1" fmla="val 104463"/>
              <a:gd name="adj2" fmla="val 51190"/>
              <a:gd name="adj3" fmla="val 204176"/>
              <a:gd name="adj4" fmla="val 74931"/>
            </a:avLst>
          </a:prstGeom>
          <a:noFill/>
          <a:ln w="9525">
            <a:solidFill>
              <a:schemeClr val="tx1"/>
            </a:solidFill>
            <a:miter lim="800000"/>
            <a:headEnd/>
            <a:tailEnd/>
          </a:ln>
        </p:spPr>
        <p:txBody>
          <a:bodyPr wrap="none" anchor="ctr">
            <a:prstTxWarp prst="textNoShape">
              <a:avLst/>
            </a:prstTxWarp>
            <a:spAutoFit/>
          </a:bodyPr>
          <a:lstStyle/>
          <a:p>
            <a:r>
              <a:rPr lang="en-US" sz="2000" dirty="0">
                <a:solidFill>
                  <a:srgbClr val="C00000"/>
                </a:solidFill>
              </a:rPr>
              <a:t>Dot product</a:t>
            </a:r>
          </a:p>
        </p:txBody>
      </p:sp>
      <p:sp>
        <p:nvSpPr>
          <p:cNvPr id="54286" name="Line Callout 2 5"/>
          <p:cNvSpPr>
            <a:spLocks/>
          </p:cNvSpPr>
          <p:nvPr/>
        </p:nvSpPr>
        <p:spPr bwMode="auto">
          <a:xfrm>
            <a:off x="4114801" y="1228696"/>
            <a:ext cx="1668946" cy="400110"/>
          </a:xfrm>
          <a:prstGeom prst="borderCallout2">
            <a:avLst>
              <a:gd name="adj1" fmla="val 97319"/>
              <a:gd name="adj2" fmla="val 8153"/>
              <a:gd name="adj3" fmla="val 159227"/>
              <a:gd name="adj4" fmla="val 7509"/>
              <a:gd name="adj5" fmla="val 192211"/>
              <a:gd name="adj6" fmla="val -6785"/>
            </a:avLst>
          </a:prstGeom>
          <a:noFill/>
          <a:ln w="9525">
            <a:solidFill>
              <a:schemeClr val="tx1"/>
            </a:solidFill>
            <a:miter lim="800000"/>
            <a:headEnd/>
            <a:tailEnd/>
          </a:ln>
        </p:spPr>
        <p:txBody>
          <a:bodyPr wrap="none" anchor="ctr">
            <a:prstTxWarp prst="textNoShape">
              <a:avLst/>
            </a:prstTxWarp>
            <a:spAutoFit/>
          </a:bodyPr>
          <a:lstStyle/>
          <a:p>
            <a:r>
              <a:rPr lang="en-US" sz="2000" dirty="0">
                <a:solidFill>
                  <a:srgbClr val="C00000"/>
                </a:solidFill>
              </a:rPr>
              <a:t>Unit vectors</a:t>
            </a:r>
          </a:p>
        </p:txBody>
      </p:sp>
      <p:cxnSp>
        <p:nvCxnSpPr>
          <p:cNvPr id="54287" name="Straight Connector 7"/>
          <p:cNvCxnSpPr>
            <a:cxnSpLocks noChangeShapeType="1"/>
          </p:cNvCxnSpPr>
          <p:nvPr/>
        </p:nvCxnSpPr>
        <p:spPr bwMode="auto">
          <a:xfrm flipH="1">
            <a:off x="4419600" y="1600796"/>
            <a:ext cx="305596" cy="437554"/>
          </a:xfrm>
          <a:prstGeom prst="line">
            <a:avLst/>
          </a:prstGeom>
          <a:noFill/>
          <a:ln w="9525">
            <a:solidFill>
              <a:schemeClr val="tx1"/>
            </a:solidFill>
            <a:miter lim="800000"/>
            <a:headEnd/>
            <a:tailEnd/>
          </a:ln>
        </p:spPr>
      </p:cxnSp>
      <p:sp>
        <p:nvSpPr>
          <p:cNvPr id="54278" name="TextBox 10"/>
          <p:cNvSpPr txBox="1">
            <a:spLocks noChangeArrowheads="1"/>
          </p:cNvSpPr>
          <p:nvPr/>
        </p:nvSpPr>
        <p:spPr bwMode="auto">
          <a:xfrm>
            <a:off x="304800" y="3364290"/>
            <a:ext cx="8610600" cy="1631216"/>
          </a:xfrm>
          <a:prstGeom prst="rect">
            <a:avLst/>
          </a:prstGeom>
          <a:noFill/>
          <a:ln w="9525">
            <a:noFill/>
            <a:miter lim="800000"/>
            <a:headEnd/>
            <a:tailEnd/>
          </a:ln>
        </p:spPr>
        <p:txBody>
          <a:bodyPr>
            <a:prstTxWarp prst="textNoShape">
              <a:avLst/>
            </a:prstTxWarp>
            <a:spAutoFit/>
          </a:bodyPr>
          <a:lstStyle/>
          <a:p>
            <a:r>
              <a:rPr lang="en-US" i="1" dirty="0" smtClean="0">
                <a:solidFill>
                  <a:srgbClr val="0000FF"/>
                </a:solidFill>
                <a:latin typeface="Calibri (Body)"/>
                <a:cs typeface="Calibri (Body)"/>
              </a:rPr>
              <a:t>v</a:t>
            </a:r>
            <a:r>
              <a:rPr lang="en-US" i="1" baseline="-25000" dirty="0" smtClean="0">
                <a:solidFill>
                  <a:srgbClr val="0000FF"/>
                </a:solidFill>
                <a:latin typeface="Calibri (Body)"/>
                <a:cs typeface="Calibri (Body)"/>
              </a:rPr>
              <a:t>i</a:t>
            </a:r>
            <a:r>
              <a:rPr lang="en-US" dirty="0" smtClean="0">
                <a:solidFill>
                  <a:srgbClr val="0000FF"/>
                </a:solidFill>
                <a:latin typeface="Calibri (Body)"/>
                <a:cs typeface="Calibri (Body)"/>
              </a:rPr>
              <a:t> is the PPMI value for word </a:t>
            </a:r>
            <a:r>
              <a:rPr lang="en-US" i="1" dirty="0">
                <a:solidFill>
                  <a:srgbClr val="0000FF"/>
                </a:solidFill>
                <a:latin typeface="Calibri (Body)"/>
                <a:cs typeface="Calibri (Body)"/>
              </a:rPr>
              <a:t>v</a:t>
            </a:r>
            <a:r>
              <a:rPr lang="en-US" dirty="0" smtClean="0">
                <a:solidFill>
                  <a:srgbClr val="0000FF"/>
                </a:solidFill>
                <a:latin typeface="Calibri (Body)"/>
                <a:cs typeface="Calibri (Body)"/>
              </a:rPr>
              <a:t> in context </a:t>
            </a:r>
            <a:r>
              <a:rPr lang="en-US" i="1" dirty="0" err="1" smtClean="0">
                <a:solidFill>
                  <a:srgbClr val="0000FF"/>
                </a:solidFill>
                <a:latin typeface="Calibri (Body)"/>
                <a:cs typeface="Calibri (Body)"/>
              </a:rPr>
              <a:t>i</a:t>
            </a:r>
            <a:r>
              <a:rPr lang="en-US" dirty="0" smtClean="0">
                <a:solidFill>
                  <a:srgbClr val="0000FF"/>
                </a:solidFill>
                <a:latin typeface="Calibri (Body)"/>
                <a:cs typeface="Calibri (Body)"/>
              </a:rPr>
              <a:t> </a:t>
            </a:r>
          </a:p>
          <a:p>
            <a:r>
              <a:rPr lang="en-US" i="1" dirty="0" err="1">
                <a:solidFill>
                  <a:srgbClr val="0000FF"/>
                </a:solidFill>
                <a:latin typeface="Calibri (Body)"/>
                <a:cs typeface="Calibri (Body)"/>
              </a:rPr>
              <a:t>w</a:t>
            </a:r>
            <a:r>
              <a:rPr lang="en-US" i="1" baseline="-25000" dirty="0" err="1" smtClean="0">
                <a:solidFill>
                  <a:srgbClr val="0000FF"/>
                </a:solidFill>
                <a:latin typeface="Calibri (Body)"/>
                <a:cs typeface="Calibri (Body)"/>
              </a:rPr>
              <a:t>i</a:t>
            </a:r>
            <a:r>
              <a:rPr lang="en-US" dirty="0" smtClean="0">
                <a:solidFill>
                  <a:srgbClr val="0000FF"/>
                </a:solidFill>
                <a:latin typeface="Calibri (Body)"/>
                <a:cs typeface="Calibri (Body)"/>
              </a:rPr>
              <a:t> </a:t>
            </a:r>
            <a:r>
              <a:rPr lang="en-US" dirty="0">
                <a:solidFill>
                  <a:srgbClr val="0000FF"/>
                </a:solidFill>
                <a:latin typeface="Calibri (Body)"/>
                <a:cs typeface="Calibri (Body)"/>
              </a:rPr>
              <a:t>is the PPMI value for word </a:t>
            </a:r>
            <a:r>
              <a:rPr lang="en-US" i="1" dirty="0">
                <a:solidFill>
                  <a:srgbClr val="0000FF"/>
                </a:solidFill>
                <a:latin typeface="Calibri (Body)"/>
                <a:cs typeface="Calibri (Body)"/>
              </a:rPr>
              <a:t>w</a:t>
            </a:r>
            <a:r>
              <a:rPr lang="en-US" dirty="0" smtClean="0">
                <a:solidFill>
                  <a:srgbClr val="0000FF"/>
                </a:solidFill>
                <a:latin typeface="Calibri (Body)"/>
                <a:cs typeface="Calibri (Body)"/>
              </a:rPr>
              <a:t> </a:t>
            </a:r>
            <a:r>
              <a:rPr lang="en-US" dirty="0">
                <a:solidFill>
                  <a:srgbClr val="0000FF"/>
                </a:solidFill>
                <a:latin typeface="Calibri (Body)"/>
                <a:cs typeface="Calibri (Body)"/>
              </a:rPr>
              <a:t>in context </a:t>
            </a:r>
            <a:r>
              <a:rPr lang="en-US" i="1" dirty="0" err="1" smtClean="0">
                <a:solidFill>
                  <a:srgbClr val="0000FF"/>
                </a:solidFill>
                <a:latin typeface="Calibri (Body)"/>
                <a:cs typeface="Calibri (Body)"/>
              </a:rPr>
              <a:t>i</a:t>
            </a:r>
            <a:r>
              <a:rPr lang="en-US" i="1" dirty="0" smtClean="0">
                <a:solidFill>
                  <a:srgbClr val="0000FF"/>
                </a:solidFill>
                <a:latin typeface="Calibri (Body)"/>
                <a:cs typeface="Calibri (Body)"/>
              </a:rPr>
              <a:t>.</a:t>
            </a:r>
            <a:r>
              <a:rPr lang="en-US" dirty="0" smtClean="0">
                <a:solidFill>
                  <a:srgbClr val="0000FF"/>
                </a:solidFill>
                <a:latin typeface="Calibri (Body)"/>
                <a:cs typeface="Calibri (Body)"/>
              </a:rPr>
              <a:t> </a:t>
            </a:r>
            <a:endParaRPr lang="en-US" dirty="0">
              <a:solidFill>
                <a:srgbClr val="0000FF"/>
              </a:solidFill>
              <a:latin typeface="Calibri (Body)"/>
              <a:cs typeface="Calibri (Body)"/>
            </a:endParaRPr>
          </a:p>
          <a:p>
            <a:endParaRPr lang="en-US" dirty="0">
              <a:solidFill>
                <a:srgbClr val="0000FF"/>
              </a:solidFill>
              <a:latin typeface="Calibri (Body)"/>
              <a:cs typeface="Calibri (Body)"/>
            </a:endParaRPr>
          </a:p>
          <a:p>
            <a:r>
              <a:rPr lang="en-US" sz="2800" dirty="0" smtClean="0">
                <a:latin typeface="Calibri (Body)"/>
                <a:cs typeface="Calibri (Body)"/>
              </a:rPr>
              <a:t>Cos(</a:t>
            </a:r>
            <a:r>
              <a:rPr lang="en-US" sz="2800" i="1" dirty="0" err="1">
                <a:latin typeface="Calibri (Body)"/>
                <a:cs typeface="Calibri (Body)"/>
              </a:rPr>
              <a:t>v</a:t>
            </a:r>
            <a:r>
              <a:rPr lang="en-US" sz="2800" i="1" dirty="0" err="1" smtClean="0">
                <a:latin typeface="Calibri (Body)"/>
                <a:cs typeface="Calibri (Body)"/>
              </a:rPr>
              <a:t>,</a:t>
            </a:r>
            <a:r>
              <a:rPr lang="en-US" sz="2800" i="1" dirty="0" err="1">
                <a:latin typeface="Calibri (Body)"/>
                <a:cs typeface="Calibri (Body)"/>
              </a:rPr>
              <a:t>w</a:t>
            </a:r>
            <a:r>
              <a:rPr lang="en-US" sz="2800" dirty="0" smtClean="0">
                <a:latin typeface="Calibri (Body)"/>
                <a:cs typeface="Calibri (Body)"/>
              </a:rPr>
              <a:t>) </a:t>
            </a:r>
            <a:r>
              <a:rPr lang="en-US" sz="2800" dirty="0">
                <a:latin typeface="Calibri (Body)"/>
                <a:cs typeface="Calibri (Body)"/>
              </a:rPr>
              <a:t>is the cosine similarity of </a:t>
            </a:r>
            <a:r>
              <a:rPr lang="en-US" sz="2800" i="1" dirty="0">
                <a:latin typeface="Calibri (Body)"/>
                <a:cs typeface="Calibri (Body)"/>
              </a:rPr>
              <a:t>v</a:t>
            </a:r>
            <a:r>
              <a:rPr lang="en-US" sz="2800" dirty="0" smtClean="0">
                <a:latin typeface="Calibri (Body)"/>
                <a:cs typeface="Calibri (Body)"/>
              </a:rPr>
              <a:t> </a:t>
            </a:r>
            <a:r>
              <a:rPr lang="en-US" sz="2800" dirty="0">
                <a:latin typeface="Calibri (Body)"/>
                <a:cs typeface="Calibri (Body)"/>
              </a:rPr>
              <a:t>and </a:t>
            </a:r>
            <a:r>
              <a:rPr lang="en-US" sz="2800" i="1" dirty="0" smtClean="0">
                <a:latin typeface="Calibri (Body)"/>
                <a:cs typeface="Calibri (Body)"/>
              </a:rPr>
              <a:t>w</a:t>
            </a:r>
            <a:endParaRPr lang="en-US" dirty="0">
              <a:latin typeface="Calibri (Body)"/>
              <a:cs typeface="Calibri (Body)"/>
            </a:endParaRPr>
          </a:p>
        </p:txBody>
      </p:sp>
      <p:cxnSp>
        <p:nvCxnSpPr>
          <p:cNvPr id="54280" name="Straight Arrow Connector 12"/>
          <p:cNvCxnSpPr>
            <a:cxnSpLocks noChangeShapeType="1"/>
          </p:cNvCxnSpPr>
          <p:nvPr/>
        </p:nvCxnSpPr>
        <p:spPr bwMode="auto">
          <a:xfrm>
            <a:off x="5257800" y="4548277"/>
            <a:ext cx="228600" cy="1191"/>
          </a:xfrm>
          <a:prstGeom prst="straightConnector1">
            <a:avLst/>
          </a:prstGeom>
          <a:noFill/>
          <a:ln w="9525">
            <a:solidFill>
              <a:schemeClr val="tx1"/>
            </a:solidFill>
            <a:miter lim="800000"/>
            <a:headEnd/>
            <a:tailEnd type="arrow" w="med" len="med"/>
          </a:ln>
        </p:spPr>
      </p:cxnSp>
      <p:cxnSp>
        <p:nvCxnSpPr>
          <p:cNvPr id="54281" name="Straight Arrow Connector 13"/>
          <p:cNvCxnSpPr>
            <a:cxnSpLocks noChangeShapeType="1"/>
          </p:cNvCxnSpPr>
          <p:nvPr/>
        </p:nvCxnSpPr>
        <p:spPr bwMode="auto">
          <a:xfrm>
            <a:off x="6175344" y="4545390"/>
            <a:ext cx="228600" cy="1190"/>
          </a:xfrm>
          <a:prstGeom prst="straightConnector1">
            <a:avLst/>
          </a:prstGeom>
          <a:noFill/>
          <a:ln w="9525">
            <a:solidFill>
              <a:schemeClr val="tx1"/>
            </a:solidFill>
            <a:miter lim="800000"/>
            <a:headEnd/>
            <a:tailEnd type="arrow" w="med" len="med"/>
          </a:ln>
        </p:spPr>
      </p:cxnSp>
      <p:cxnSp>
        <p:nvCxnSpPr>
          <p:cNvPr id="54283" name="Straight Arrow Connector 15"/>
          <p:cNvCxnSpPr>
            <a:cxnSpLocks noChangeShapeType="1"/>
          </p:cNvCxnSpPr>
          <p:nvPr/>
        </p:nvCxnSpPr>
        <p:spPr bwMode="auto">
          <a:xfrm>
            <a:off x="1336644" y="4545390"/>
            <a:ext cx="228600" cy="1191"/>
          </a:xfrm>
          <a:prstGeom prst="straightConnector1">
            <a:avLst/>
          </a:prstGeom>
          <a:noFill/>
          <a:ln w="9525">
            <a:solidFill>
              <a:schemeClr val="tx1"/>
            </a:solidFill>
            <a:miter lim="800000"/>
            <a:headEnd/>
            <a:tailEnd type="arrow" w="med" len="med"/>
          </a:ln>
        </p:spPr>
      </p:cxnSp>
      <p:cxnSp>
        <p:nvCxnSpPr>
          <p:cNvPr id="54284" name="Straight Arrow Connector 16"/>
          <p:cNvCxnSpPr>
            <a:cxnSpLocks noChangeShapeType="1"/>
          </p:cNvCxnSpPr>
          <p:nvPr/>
        </p:nvCxnSpPr>
        <p:spPr bwMode="auto">
          <a:xfrm>
            <a:off x="1055148" y="4546581"/>
            <a:ext cx="228600" cy="1191"/>
          </a:xfrm>
          <a:prstGeom prst="straightConnector1">
            <a:avLst/>
          </a:prstGeom>
          <a:noFill/>
          <a:ln w="9525">
            <a:solidFill>
              <a:schemeClr val="tx1"/>
            </a:solidFill>
            <a:miter lim="800000"/>
            <a:headEnd/>
            <a:tailEnd type="arrow" w="med" len="med"/>
          </a:ln>
        </p:spPr>
      </p:cxnSp>
      <p:sp>
        <p:nvSpPr>
          <p:cNvPr id="54285" name="TextBox 14"/>
          <p:cNvSpPr txBox="1">
            <a:spLocks noChangeArrowheads="1"/>
          </p:cNvSpPr>
          <p:nvPr/>
        </p:nvSpPr>
        <p:spPr bwMode="auto">
          <a:xfrm>
            <a:off x="7620001" y="-67479"/>
            <a:ext cx="968835" cy="338554"/>
          </a:xfrm>
          <a:prstGeom prst="rect">
            <a:avLst/>
          </a:prstGeom>
          <a:noFill/>
          <a:ln w="9525">
            <a:noFill/>
            <a:miter lim="800000"/>
            <a:headEnd/>
            <a:tailEnd/>
          </a:ln>
        </p:spPr>
        <p:txBody>
          <a:bodyPr wrap="none" anchor="ctr">
            <a:prstTxWarp prst="textNoShape">
              <a:avLst/>
            </a:prstTxWarp>
            <a:spAutoFit/>
          </a:bodyPr>
          <a:lstStyle/>
          <a:p>
            <a:r>
              <a:rPr lang="en-US" sz="1600">
                <a:solidFill>
                  <a:srgbClr val="FBFCFF"/>
                </a:solidFill>
              </a:rPr>
              <a:t>Sec. 6.3</a:t>
            </a:r>
          </a:p>
        </p:txBody>
      </p:sp>
    </p:spTree>
    <p:extLst>
      <p:ext uri="{BB962C8B-B14F-4D97-AF65-F5344CB8AC3E}">
        <p14:creationId xmlns:p14="http://schemas.microsoft.com/office/powerpoint/2010/main" val="8669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428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Cosine as a similarity metric</a:t>
            </a:r>
            <a:endParaRPr lang="en-US" dirty="0"/>
          </a:p>
        </p:txBody>
      </p:sp>
      <p:sp>
        <p:nvSpPr>
          <p:cNvPr id="3" name="Content Placeholder 2"/>
          <p:cNvSpPr>
            <a:spLocks noGrp="1"/>
          </p:cNvSpPr>
          <p:nvPr>
            <p:ph idx="1"/>
          </p:nvPr>
        </p:nvSpPr>
        <p:spPr>
          <a:xfrm>
            <a:off x="304800" y="1352550"/>
            <a:ext cx="5334000" cy="3333750"/>
          </a:xfrm>
        </p:spPr>
        <p:txBody>
          <a:bodyPr/>
          <a:lstStyle/>
          <a:p>
            <a:r>
              <a:rPr lang="en-US" dirty="0" smtClean="0"/>
              <a:t>-1: vectors point in opposite directions </a:t>
            </a:r>
          </a:p>
          <a:p>
            <a:r>
              <a:rPr lang="en-US" dirty="0" smtClean="0"/>
              <a:t>+1:  vectors </a:t>
            </a:r>
            <a:r>
              <a:rPr lang="en-US" dirty="0"/>
              <a:t>point in </a:t>
            </a:r>
            <a:r>
              <a:rPr lang="en-US" dirty="0" smtClean="0"/>
              <a:t>same directions</a:t>
            </a:r>
            <a:endParaRPr lang="en-US" dirty="0"/>
          </a:p>
          <a:p>
            <a:r>
              <a:rPr lang="en-US" dirty="0" smtClean="0"/>
              <a:t>0: vectors are orthogonal</a:t>
            </a:r>
          </a:p>
          <a:p>
            <a:endParaRPr lang="en-US" dirty="0" smtClean="0"/>
          </a:p>
          <a:p>
            <a:endParaRPr lang="en-US" dirty="0"/>
          </a:p>
          <a:p>
            <a:r>
              <a:rPr lang="en-US" dirty="0" smtClean="0"/>
              <a:t>Raw frequency </a:t>
            </a:r>
            <a:r>
              <a:rPr lang="en-US" dirty="0" smtClean="0"/>
              <a:t>is non-negative</a:t>
            </a:r>
            <a:r>
              <a:rPr lang="en-US" dirty="0" smtClean="0"/>
              <a:t>, so  cosine </a:t>
            </a:r>
            <a:r>
              <a:rPr lang="en-US" dirty="0" smtClean="0"/>
              <a:t>ranges between 0 and 1</a:t>
            </a:r>
            <a:endParaRPr lang="en-US" dirty="0" smtClean="0"/>
          </a:p>
        </p:txBody>
      </p:sp>
      <p:sp>
        <p:nvSpPr>
          <p:cNvPr id="4" name="Slide Number Placeholder 3"/>
          <p:cNvSpPr>
            <a:spLocks noGrp="1"/>
          </p:cNvSpPr>
          <p:nvPr>
            <p:ph type="sldNum" sz="quarter" idx="12"/>
          </p:nvPr>
        </p:nvSpPr>
        <p:spPr/>
        <p:txBody>
          <a:bodyPr/>
          <a:lstStyle/>
          <a:p>
            <a:fld id="{10F35DC5-7E65-8247-99AB-4E984F8A921E}" type="slidenum">
              <a:rPr lang="en-US" smtClean="0"/>
              <a:pPr/>
              <a:t>28</a:t>
            </a:fld>
            <a:endParaRPr lang="en-US"/>
          </a:p>
        </p:txBody>
      </p:sp>
      <p:pic>
        <p:nvPicPr>
          <p:cNvPr id="5" name="Picture 4"/>
          <p:cNvPicPr>
            <a:picLocks noChangeAspect="1"/>
          </p:cNvPicPr>
          <p:nvPr/>
        </p:nvPicPr>
        <p:blipFill>
          <a:blip r:embed="rId2"/>
          <a:srcRect t="16666" b="16666"/>
          <a:stretch>
            <a:fillRect/>
          </a:stretch>
        </p:blipFill>
        <p:spPr bwMode="auto">
          <a:xfrm>
            <a:off x="5600699" y="1047750"/>
            <a:ext cx="3543301" cy="2362200"/>
          </a:xfrm>
          <a:prstGeom prst="rect">
            <a:avLst/>
          </a:prstGeom>
          <a:noFill/>
          <a:ln w="9525">
            <a:noFill/>
            <a:miter lim="800000"/>
            <a:headEnd/>
            <a:tailEnd/>
          </a:ln>
        </p:spPr>
      </p:pic>
    </p:spTree>
    <p:extLst>
      <p:ext uri="{BB962C8B-B14F-4D97-AF65-F5344CB8AC3E}">
        <p14:creationId xmlns:p14="http://schemas.microsoft.com/office/powerpoint/2010/main" val="236449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extLst/>
          </p:nvPr>
        </p:nvGraphicFramePr>
        <p:xfrm>
          <a:off x="4648200" y="209550"/>
          <a:ext cx="4419600" cy="1600200"/>
        </p:xfrm>
        <a:graphic>
          <a:graphicData uri="http://schemas.openxmlformats.org/drawingml/2006/table">
            <a:tbl>
              <a:tblPr firstRow="1" bandRow="1">
                <a:tableStyleId>{5C22544A-7EE6-4342-B048-85BDC9FD1C3A}</a:tableStyleId>
              </a:tblPr>
              <a:tblGrid>
                <a:gridCol w="1447800"/>
                <a:gridCol w="838200"/>
                <a:gridCol w="838200"/>
                <a:gridCol w="1295400"/>
              </a:tblGrid>
              <a:tr h="400050">
                <a:tc>
                  <a:txBody>
                    <a:bodyPr/>
                    <a:lstStyle/>
                    <a:p>
                      <a:endParaRPr lang="en-US" sz="2000" dirty="0"/>
                    </a:p>
                  </a:txBody>
                  <a:tcPr/>
                </a:tc>
                <a:tc>
                  <a:txBody>
                    <a:bodyPr/>
                    <a:lstStyle/>
                    <a:p>
                      <a:r>
                        <a:rPr lang="en-US" sz="2000" dirty="0" smtClean="0"/>
                        <a:t>large</a:t>
                      </a:r>
                      <a:endParaRPr lang="en-US" sz="2000" dirty="0"/>
                    </a:p>
                  </a:txBody>
                  <a:tcPr/>
                </a:tc>
                <a:tc>
                  <a:txBody>
                    <a:bodyPr/>
                    <a:lstStyle/>
                    <a:p>
                      <a:r>
                        <a:rPr lang="en-US" sz="2000" dirty="0" smtClean="0"/>
                        <a:t>data</a:t>
                      </a:r>
                      <a:endParaRPr lang="en-US" sz="2000" dirty="0"/>
                    </a:p>
                  </a:txBody>
                  <a:tcPr/>
                </a:tc>
                <a:tc>
                  <a:txBody>
                    <a:bodyPr/>
                    <a:lstStyle/>
                    <a:p>
                      <a:r>
                        <a:rPr lang="en-US" sz="2000" dirty="0" smtClean="0"/>
                        <a:t>computer</a:t>
                      </a:r>
                      <a:endParaRPr lang="en-US" sz="2000" dirty="0"/>
                    </a:p>
                  </a:txBody>
                  <a:tcPr/>
                </a:tc>
              </a:tr>
              <a:tr h="400050">
                <a:tc>
                  <a:txBody>
                    <a:bodyPr/>
                    <a:lstStyle/>
                    <a:p>
                      <a:r>
                        <a:rPr lang="en-US" sz="2000" dirty="0" smtClean="0"/>
                        <a:t>apricot</a:t>
                      </a:r>
                      <a:endParaRPr lang="en-US" sz="2000" dirty="0"/>
                    </a:p>
                  </a:txBody>
                  <a:tcPr/>
                </a:tc>
                <a:tc>
                  <a:txBody>
                    <a:bodyPr/>
                    <a:lstStyle/>
                    <a:p>
                      <a:r>
                        <a:rPr lang="en-US" sz="2000" dirty="0" smtClean="0"/>
                        <a:t>2</a:t>
                      </a:r>
                      <a:endParaRPr lang="en-US" sz="2000" dirty="0"/>
                    </a:p>
                  </a:txBody>
                  <a:tcPr/>
                </a:tc>
                <a:tc>
                  <a:txBody>
                    <a:bodyPr/>
                    <a:lstStyle/>
                    <a:p>
                      <a:r>
                        <a:rPr lang="en-US" sz="2000" dirty="0" smtClean="0"/>
                        <a:t>0</a:t>
                      </a:r>
                      <a:endParaRPr lang="en-US" sz="2000" dirty="0"/>
                    </a:p>
                  </a:txBody>
                  <a:tcPr/>
                </a:tc>
                <a:tc>
                  <a:txBody>
                    <a:bodyPr/>
                    <a:lstStyle/>
                    <a:p>
                      <a:r>
                        <a:rPr lang="en-US" sz="2000" dirty="0" smtClean="0"/>
                        <a:t>0</a:t>
                      </a:r>
                      <a:endParaRPr lang="en-US" sz="2000" dirty="0"/>
                    </a:p>
                  </a:txBody>
                  <a:tcPr/>
                </a:tc>
              </a:tr>
              <a:tr h="400050">
                <a:tc>
                  <a:txBody>
                    <a:bodyPr/>
                    <a:lstStyle/>
                    <a:p>
                      <a:r>
                        <a:rPr lang="en-US" sz="2000" dirty="0" smtClean="0"/>
                        <a:t>digital</a:t>
                      </a:r>
                      <a:endParaRPr lang="en-US" sz="2000" dirty="0"/>
                    </a:p>
                  </a:txBody>
                  <a:tcPr/>
                </a:tc>
                <a:tc>
                  <a:txBody>
                    <a:bodyPr/>
                    <a:lstStyle/>
                    <a:p>
                      <a:r>
                        <a:rPr lang="en-US" sz="2000" dirty="0" smtClean="0"/>
                        <a:t>0</a:t>
                      </a:r>
                      <a:endParaRPr lang="en-US" sz="2000" dirty="0"/>
                    </a:p>
                  </a:txBody>
                  <a:tcPr/>
                </a:tc>
                <a:tc>
                  <a:txBody>
                    <a:bodyPr/>
                    <a:lstStyle/>
                    <a:p>
                      <a:r>
                        <a:rPr lang="en-US" sz="2000" dirty="0" smtClean="0"/>
                        <a:t>1</a:t>
                      </a:r>
                      <a:endParaRPr lang="en-US" sz="2000" dirty="0"/>
                    </a:p>
                  </a:txBody>
                  <a:tcPr/>
                </a:tc>
                <a:tc>
                  <a:txBody>
                    <a:bodyPr/>
                    <a:lstStyle/>
                    <a:p>
                      <a:r>
                        <a:rPr lang="en-US" sz="2000" dirty="0" smtClean="0"/>
                        <a:t>2</a:t>
                      </a:r>
                      <a:endParaRPr lang="en-US" sz="2000" dirty="0"/>
                    </a:p>
                  </a:txBody>
                  <a:tcPr/>
                </a:tc>
              </a:tr>
              <a:tr h="400050">
                <a:tc>
                  <a:txBody>
                    <a:bodyPr/>
                    <a:lstStyle/>
                    <a:p>
                      <a:r>
                        <a:rPr lang="en-US" sz="2000" dirty="0" smtClean="0"/>
                        <a:t>information</a:t>
                      </a:r>
                      <a:endParaRPr lang="en-US" sz="2000" dirty="0"/>
                    </a:p>
                  </a:txBody>
                  <a:tcPr/>
                </a:tc>
                <a:tc>
                  <a:txBody>
                    <a:bodyPr/>
                    <a:lstStyle/>
                    <a:p>
                      <a:r>
                        <a:rPr lang="en-US" sz="2000" dirty="0" smtClean="0"/>
                        <a:t>1</a:t>
                      </a:r>
                      <a:endParaRPr lang="en-US" sz="2000" dirty="0"/>
                    </a:p>
                  </a:txBody>
                  <a:tcPr/>
                </a:tc>
                <a:tc>
                  <a:txBody>
                    <a:bodyPr/>
                    <a:lstStyle/>
                    <a:p>
                      <a:r>
                        <a:rPr lang="en-US" sz="2000" dirty="0" smtClean="0"/>
                        <a:t>6</a:t>
                      </a:r>
                      <a:endParaRPr lang="en-US" sz="2000" dirty="0"/>
                    </a:p>
                  </a:txBody>
                  <a:tcPr/>
                </a:tc>
                <a:tc>
                  <a:txBody>
                    <a:bodyPr/>
                    <a:lstStyle/>
                    <a:p>
                      <a:r>
                        <a:rPr lang="en-US" sz="2000" dirty="0" smtClean="0"/>
                        <a:t>1</a:t>
                      </a:r>
                      <a:endParaRPr lang="en-US" sz="2000" dirty="0"/>
                    </a:p>
                  </a:txBody>
                  <a:tcPr/>
                </a:tc>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29</a:t>
            </a:fld>
            <a:endParaRPr lang="en-US"/>
          </a:p>
        </p:txBody>
      </p:sp>
      <p:sp>
        <p:nvSpPr>
          <p:cNvPr id="9" name="TextBox 8"/>
          <p:cNvSpPr txBox="1"/>
          <p:nvPr/>
        </p:nvSpPr>
        <p:spPr>
          <a:xfrm>
            <a:off x="228600" y="1809750"/>
            <a:ext cx="8915400" cy="3046988"/>
          </a:xfrm>
          <a:prstGeom prst="rect">
            <a:avLst/>
          </a:prstGeom>
          <a:noFill/>
        </p:spPr>
        <p:txBody>
          <a:bodyPr wrap="square" rtlCol="0">
            <a:spAutoFit/>
          </a:bodyPr>
          <a:lstStyle/>
          <a:p>
            <a:r>
              <a:rPr lang="en-US" dirty="0" smtClean="0">
                <a:latin typeface="+mn-lt"/>
              </a:rPr>
              <a:t>Which pair of words is more similar?</a:t>
            </a:r>
          </a:p>
          <a:p>
            <a:pPr>
              <a:lnSpc>
                <a:spcPct val="120000"/>
              </a:lnSpc>
            </a:pPr>
            <a:r>
              <a:rPr lang="en-US" dirty="0" smtClean="0">
                <a:latin typeface="+mn-lt"/>
              </a:rPr>
              <a:t>cosine(</a:t>
            </a:r>
            <a:r>
              <a:rPr lang="en-US" dirty="0" err="1" smtClean="0">
                <a:latin typeface="+mn-lt"/>
              </a:rPr>
              <a:t>apricot,information</a:t>
            </a:r>
            <a:r>
              <a:rPr lang="en-US" dirty="0" smtClean="0">
                <a:latin typeface="+mn-lt"/>
              </a:rPr>
              <a:t>) = </a:t>
            </a:r>
          </a:p>
          <a:p>
            <a:pPr>
              <a:lnSpc>
                <a:spcPct val="120000"/>
              </a:lnSpc>
            </a:pPr>
            <a:endParaRPr lang="en-US" dirty="0" smtClean="0">
              <a:latin typeface="+mn-lt"/>
            </a:endParaRPr>
          </a:p>
          <a:p>
            <a:pPr>
              <a:lnSpc>
                <a:spcPct val="120000"/>
              </a:lnSpc>
            </a:pPr>
            <a:r>
              <a:rPr lang="en-US" dirty="0" smtClean="0">
                <a:latin typeface="+mn-lt"/>
              </a:rPr>
              <a:t>cosine(</a:t>
            </a:r>
            <a:r>
              <a:rPr lang="en-US" dirty="0" err="1" smtClean="0">
                <a:latin typeface="+mn-lt"/>
              </a:rPr>
              <a:t>digital,information</a:t>
            </a:r>
            <a:r>
              <a:rPr lang="en-US" dirty="0" smtClean="0">
                <a:latin typeface="+mn-lt"/>
              </a:rPr>
              <a:t>) =</a:t>
            </a:r>
          </a:p>
          <a:p>
            <a:pPr>
              <a:lnSpc>
                <a:spcPct val="120000"/>
              </a:lnSpc>
            </a:pPr>
            <a:endParaRPr lang="en-US" dirty="0" smtClean="0">
              <a:latin typeface="+mn-lt"/>
            </a:endParaRPr>
          </a:p>
          <a:p>
            <a:pPr>
              <a:lnSpc>
                <a:spcPct val="120000"/>
              </a:lnSpc>
            </a:pPr>
            <a:r>
              <a:rPr lang="en-US" dirty="0" smtClean="0">
                <a:latin typeface="+mn-lt"/>
              </a:rPr>
              <a:t>cosine(</a:t>
            </a:r>
            <a:r>
              <a:rPr lang="en-US" dirty="0" err="1" smtClean="0">
                <a:latin typeface="+mn-lt"/>
              </a:rPr>
              <a:t>apricot,digital</a:t>
            </a:r>
            <a:r>
              <a:rPr lang="en-US" dirty="0" smtClean="0">
                <a:latin typeface="+mn-lt"/>
              </a:rPr>
              <a:t>) =</a:t>
            </a:r>
            <a:endParaRPr lang="en-US" dirty="0">
              <a:latin typeface="+mn-lt"/>
            </a:endParaRPr>
          </a:p>
          <a:p>
            <a:endParaRPr lang="en-US" dirty="0" smtClean="0">
              <a:latin typeface="+mn-lt"/>
            </a:endParaRPr>
          </a:p>
        </p:txBody>
      </p:sp>
      <p:graphicFrame>
        <p:nvGraphicFramePr>
          <p:cNvPr id="10" name="Content Placeholder 3"/>
          <p:cNvGraphicFramePr>
            <a:graphicFrameLocks noChangeAspect="1"/>
          </p:cNvGraphicFramePr>
          <p:nvPr>
            <p:extLst/>
          </p:nvPr>
        </p:nvGraphicFramePr>
        <p:xfrm>
          <a:off x="304800" y="971550"/>
          <a:ext cx="4169255" cy="960437"/>
        </p:xfrm>
        <a:graphic>
          <a:graphicData uri="http://schemas.openxmlformats.org/presentationml/2006/ole">
            <mc:AlternateContent xmlns:mc="http://schemas.openxmlformats.org/markup-compatibility/2006">
              <mc:Choice xmlns:v="urn:schemas-microsoft-com:vml" Requires="v">
                <p:oleObj spid="_x0000_s36094" name="Equation" r:id="rId3" imgW="2921000" imgH="673100" progId="Equation.3">
                  <p:embed/>
                </p:oleObj>
              </mc:Choice>
              <mc:Fallback>
                <p:oleObj name="Equation" r:id="rId3" imgW="2921000" imgH="673100" progId="Equation.3">
                  <p:embed/>
                  <p:pic>
                    <p:nvPicPr>
                      <p:cNvPr id="0" name=""/>
                      <p:cNvPicPr>
                        <a:picLocks noChangeAspect="1" noChangeArrowheads="1"/>
                      </p:cNvPicPr>
                      <p:nvPr/>
                    </p:nvPicPr>
                    <p:blipFill>
                      <a:blip r:embed="rId4"/>
                      <a:srcRect/>
                      <a:stretch>
                        <a:fillRect/>
                      </a:stretch>
                    </p:blipFill>
                    <p:spPr bwMode="auto">
                      <a:xfrm>
                        <a:off x="304800" y="971550"/>
                        <a:ext cx="4169255" cy="960437"/>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nvPr>
        </p:nvGraphicFramePr>
        <p:xfrm>
          <a:off x="3515011" y="4338126"/>
          <a:ext cx="980789" cy="340274"/>
        </p:xfrm>
        <a:graphic>
          <a:graphicData uri="http://schemas.openxmlformats.org/presentationml/2006/ole">
            <mc:AlternateContent xmlns:mc="http://schemas.openxmlformats.org/markup-compatibility/2006">
              <mc:Choice xmlns:v="urn:schemas-microsoft-com:vml" Requires="v">
                <p:oleObj spid="_x0000_s36095" name="Equation" r:id="rId5" imgW="622300" imgH="215900" progId="Equation.3">
                  <p:embed/>
                </p:oleObj>
              </mc:Choice>
              <mc:Fallback>
                <p:oleObj name="Equation" r:id="rId5" imgW="622300" imgH="215900" progId="Equation.3">
                  <p:embed/>
                  <p:pic>
                    <p:nvPicPr>
                      <p:cNvPr id="0" name=""/>
                      <p:cNvPicPr/>
                      <p:nvPr/>
                    </p:nvPicPr>
                    <p:blipFill>
                      <a:blip r:embed="rId6"/>
                      <a:stretch>
                        <a:fillRect/>
                      </a:stretch>
                    </p:blipFill>
                    <p:spPr>
                      <a:xfrm>
                        <a:off x="3515011" y="4338126"/>
                        <a:ext cx="980789" cy="340274"/>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5410200" y="3212106"/>
          <a:ext cx="1060854" cy="340274"/>
        </p:xfrm>
        <a:graphic>
          <a:graphicData uri="http://schemas.openxmlformats.org/presentationml/2006/ole">
            <mc:AlternateContent xmlns:mc="http://schemas.openxmlformats.org/markup-compatibility/2006">
              <mc:Choice xmlns:v="urn:schemas-microsoft-com:vml" Requires="v">
                <p:oleObj spid="_x0000_s36096" name="Equation" r:id="rId7" imgW="673100" imgH="215900" progId="Equation.3">
                  <p:embed/>
                </p:oleObj>
              </mc:Choice>
              <mc:Fallback>
                <p:oleObj name="Equation" r:id="rId7" imgW="673100" imgH="215900" progId="Equation.3">
                  <p:embed/>
                  <p:pic>
                    <p:nvPicPr>
                      <p:cNvPr id="0" name=""/>
                      <p:cNvPicPr/>
                      <p:nvPr/>
                    </p:nvPicPr>
                    <p:blipFill>
                      <a:blip r:embed="rId8"/>
                      <a:stretch>
                        <a:fillRect/>
                      </a:stretch>
                    </p:blipFill>
                    <p:spPr>
                      <a:xfrm>
                        <a:off x="5410200" y="3212106"/>
                        <a:ext cx="1060854" cy="340274"/>
                      </a:xfrm>
                      <a:prstGeom prst="rect">
                        <a:avLst/>
                      </a:prstGeom>
                    </p:spPr>
                  </p:pic>
                </p:oleObj>
              </mc:Fallback>
            </mc:AlternateContent>
          </a:graphicData>
        </a:graphic>
      </p:graphicFrame>
      <p:graphicFrame>
        <p:nvGraphicFramePr>
          <p:cNvPr id="14" name="Object 13"/>
          <p:cNvGraphicFramePr>
            <a:graphicFrameLocks noChangeAspect="1"/>
          </p:cNvGraphicFramePr>
          <p:nvPr>
            <p:extLst/>
          </p:nvPr>
        </p:nvGraphicFramePr>
        <p:xfrm>
          <a:off x="5486400" y="2339426"/>
          <a:ext cx="1060854" cy="340274"/>
        </p:xfrm>
        <a:graphic>
          <a:graphicData uri="http://schemas.openxmlformats.org/presentationml/2006/ole">
            <mc:AlternateContent xmlns:mc="http://schemas.openxmlformats.org/markup-compatibility/2006">
              <mc:Choice xmlns:v="urn:schemas-microsoft-com:vml" Requires="v">
                <p:oleObj spid="_x0000_s36097" name="Equation" r:id="rId9" imgW="673100" imgH="215900" progId="Equation.3">
                  <p:embed/>
                </p:oleObj>
              </mc:Choice>
              <mc:Fallback>
                <p:oleObj name="Equation" r:id="rId9" imgW="673100" imgH="215900" progId="Equation.3">
                  <p:embed/>
                  <p:pic>
                    <p:nvPicPr>
                      <p:cNvPr id="0" name=""/>
                      <p:cNvPicPr/>
                      <p:nvPr/>
                    </p:nvPicPr>
                    <p:blipFill>
                      <a:blip r:embed="rId8"/>
                      <a:stretch>
                        <a:fillRect/>
                      </a:stretch>
                    </p:blipFill>
                    <p:spPr>
                      <a:xfrm>
                        <a:off x="5486400" y="2339426"/>
                        <a:ext cx="1060854" cy="340274"/>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4572000" y="4357244"/>
          <a:ext cx="980789" cy="340274"/>
        </p:xfrm>
        <a:graphic>
          <a:graphicData uri="http://schemas.openxmlformats.org/presentationml/2006/ole">
            <mc:AlternateContent xmlns:mc="http://schemas.openxmlformats.org/markup-compatibility/2006">
              <mc:Choice xmlns:v="urn:schemas-microsoft-com:vml" Requires="v">
                <p:oleObj spid="_x0000_s36098" name="Equation" r:id="rId10" imgW="622300" imgH="215900" progId="Equation.3">
                  <p:embed/>
                </p:oleObj>
              </mc:Choice>
              <mc:Fallback>
                <p:oleObj name="Equation" r:id="rId10" imgW="622300" imgH="215900" progId="Equation.3">
                  <p:embed/>
                  <p:pic>
                    <p:nvPicPr>
                      <p:cNvPr id="0" name=""/>
                      <p:cNvPicPr/>
                      <p:nvPr/>
                    </p:nvPicPr>
                    <p:blipFill>
                      <a:blip r:embed="rId11"/>
                      <a:stretch>
                        <a:fillRect/>
                      </a:stretch>
                    </p:blipFill>
                    <p:spPr>
                      <a:xfrm>
                        <a:off x="4572000" y="4357244"/>
                        <a:ext cx="980789" cy="340274"/>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4353211" y="3212106"/>
          <a:ext cx="980789" cy="340274"/>
        </p:xfrm>
        <a:graphic>
          <a:graphicData uri="http://schemas.openxmlformats.org/presentationml/2006/ole">
            <mc:AlternateContent xmlns:mc="http://schemas.openxmlformats.org/markup-compatibility/2006">
              <mc:Choice xmlns:v="urn:schemas-microsoft-com:vml" Requires="v">
                <p:oleObj spid="_x0000_s36099" name="Equation" r:id="rId12" imgW="622300" imgH="215900" progId="Equation.3">
                  <p:embed/>
                </p:oleObj>
              </mc:Choice>
              <mc:Fallback>
                <p:oleObj name="Equation" r:id="rId12" imgW="622300" imgH="215900" progId="Equation.3">
                  <p:embed/>
                  <p:pic>
                    <p:nvPicPr>
                      <p:cNvPr id="0" name=""/>
                      <p:cNvPicPr/>
                      <p:nvPr/>
                    </p:nvPicPr>
                    <p:blipFill>
                      <a:blip r:embed="rId11"/>
                      <a:stretch>
                        <a:fillRect/>
                      </a:stretch>
                    </p:blipFill>
                    <p:spPr>
                      <a:xfrm>
                        <a:off x="4353211" y="3212106"/>
                        <a:ext cx="980789" cy="340274"/>
                      </a:xfrm>
                      <a:prstGeom prst="rect">
                        <a:avLst/>
                      </a:prstGeom>
                    </p:spPr>
                  </p:pic>
                </p:oleObj>
              </mc:Fallback>
            </mc:AlternateContent>
          </a:graphicData>
        </a:graphic>
      </p:graphicFrame>
      <p:graphicFrame>
        <p:nvGraphicFramePr>
          <p:cNvPr id="20" name="Object 19"/>
          <p:cNvGraphicFramePr>
            <a:graphicFrameLocks noChangeAspect="1"/>
          </p:cNvGraphicFramePr>
          <p:nvPr>
            <p:extLst/>
          </p:nvPr>
        </p:nvGraphicFramePr>
        <p:xfrm>
          <a:off x="4648200" y="2876550"/>
          <a:ext cx="1458316" cy="618680"/>
        </p:xfrm>
        <a:graphic>
          <a:graphicData uri="http://schemas.openxmlformats.org/presentationml/2006/ole">
            <mc:AlternateContent xmlns:mc="http://schemas.openxmlformats.org/markup-compatibility/2006">
              <mc:Choice xmlns:v="urn:schemas-microsoft-com:vml" Requires="v">
                <p:oleObj spid="_x0000_s36100" name="Equation" r:id="rId13" imgW="927100" imgH="393700" progId="Equation.3">
                  <p:embed/>
                </p:oleObj>
              </mc:Choice>
              <mc:Fallback>
                <p:oleObj name="Equation" r:id="rId13" imgW="927100" imgH="393700" progId="Equation.3">
                  <p:embed/>
                  <p:pic>
                    <p:nvPicPr>
                      <p:cNvPr id="0" name=""/>
                      <p:cNvPicPr/>
                      <p:nvPr/>
                    </p:nvPicPr>
                    <p:blipFill>
                      <a:blip r:embed="rId14"/>
                      <a:stretch>
                        <a:fillRect/>
                      </a:stretch>
                    </p:blipFill>
                    <p:spPr>
                      <a:xfrm>
                        <a:off x="4648200" y="2876550"/>
                        <a:ext cx="1458316" cy="618680"/>
                      </a:xfrm>
                      <a:prstGeom prst="rect">
                        <a:avLst/>
                      </a:prstGeom>
                    </p:spPr>
                  </p:pic>
                </p:oleObj>
              </mc:Fallback>
            </mc:AlternateContent>
          </a:graphicData>
        </a:graphic>
      </p:graphicFrame>
      <p:graphicFrame>
        <p:nvGraphicFramePr>
          <p:cNvPr id="21" name="Object 20"/>
          <p:cNvGraphicFramePr>
            <a:graphicFrameLocks noChangeAspect="1"/>
          </p:cNvGraphicFramePr>
          <p:nvPr>
            <p:extLst/>
          </p:nvPr>
        </p:nvGraphicFramePr>
        <p:xfrm>
          <a:off x="3886200" y="3943350"/>
          <a:ext cx="1458316" cy="618680"/>
        </p:xfrm>
        <a:graphic>
          <a:graphicData uri="http://schemas.openxmlformats.org/presentationml/2006/ole">
            <mc:AlternateContent xmlns:mc="http://schemas.openxmlformats.org/markup-compatibility/2006">
              <mc:Choice xmlns:v="urn:schemas-microsoft-com:vml" Requires="v">
                <p:oleObj spid="_x0000_s36101" name="Equation" r:id="rId15" imgW="927100" imgH="393700" progId="Equation.3">
                  <p:embed/>
                </p:oleObj>
              </mc:Choice>
              <mc:Fallback>
                <p:oleObj name="Equation" r:id="rId15" imgW="927100" imgH="393700" progId="Equation.3">
                  <p:embed/>
                  <p:pic>
                    <p:nvPicPr>
                      <p:cNvPr id="0" name=""/>
                      <p:cNvPicPr/>
                      <p:nvPr/>
                    </p:nvPicPr>
                    <p:blipFill>
                      <a:blip r:embed="rId16"/>
                      <a:stretch>
                        <a:fillRect/>
                      </a:stretch>
                    </p:blipFill>
                    <p:spPr>
                      <a:xfrm>
                        <a:off x="3886200" y="3943350"/>
                        <a:ext cx="1458316" cy="618680"/>
                      </a:xfrm>
                      <a:prstGeom prst="rect">
                        <a:avLst/>
                      </a:prstGeom>
                    </p:spPr>
                  </p:pic>
                </p:oleObj>
              </mc:Fallback>
            </mc:AlternateContent>
          </a:graphicData>
        </a:graphic>
      </p:graphicFrame>
      <p:graphicFrame>
        <p:nvGraphicFramePr>
          <p:cNvPr id="23" name="Object 22"/>
          <p:cNvGraphicFramePr>
            <a:graphicFrameLocks noChangeAspect="1"/>
          </p:cNvGraphicFramePr>
          <p:nvPr>
            <p:extLst/>
          </p:nvPr>
        </p:nvGraphicFramePr>
        <p:xfrm>
          <a:off x="6629400" y="2952750"/>
          <a:ext cx="1500298" cy="660661"/>
        </p:xfrm>
        <a:graphic>
          <a:graphicData uri="http://schemas.openxmlformats.org/presentationml/2006/ole">
            <mc:AlternateContent xmlns:mc="http://schemas.openxmlformats.org/markup-compatibility/2006">
              <mc:Choice xmlns:v="urn:schemas-microsoft-com:vml" Requires="v">
                <p:oleObj spid="_x0000_s36102" name="Equation" r:id="rId17" imgW="952500" imgH="419100" progId="Equation.3">
                  <p:embed/>
                </p:oleObj>
              </mc:Choice>
              <mc:Fallback>
                <p:oleObj name="Equation" r:id="rId17" imgW="952500" imgH="419100" progId="Equation.3">
                  <p:embed/>
                  <p:pic>
                    <p:nvPicPr>
                      <p:cNvPr id="0" name=""/>
                      <p:cNvPicPr/>
                      <p:nvPr/>
                    </p:nvPicPr>
                    <p:blipFill>
                      <a:blip r:embed="rId18"/>
                      <a:stretch>
                        <a:fillRect/>
                      </a:stretch>
                    </p:blipFill>
                    <p:spPr>
                      <a:xfrm>
                        <a:off x="6629400" y="2952750"/>
                        <a:ext cx="1500298" cy="660661"/>
                      </a:xfrm>
                      <a:prstGeom prst="rect">
                        <a:avLst/>
                      </a:prstGeom>
                    </p:spPr>
                  </p:pic>
                </p:oleObj>
              </mc:Fallback>
            </mc:AlternateContent>
          </a:graphicData>
        </a:graphic>
      </p:graphicFrame>
      <p:graphicFrame>
        <p:nvGraphicFramePr>
          <p:cNvPr id="24" name="Object 23"/>
          <p:cNvGraphicFramePr>
            <a:graphicFrameLocks noChangeAspect="1"/>
          </p:cNvGraphicFramePr>
          <p:nvPr>
            <p:extLst/>
          </p:nvPr>
        </p:nvGraphicFramePr>
        <p:xfrm>
          <a:off x="6096000" y="4095750"/>
          <a:ext cx="380046" cy="259624"/>
        </p:xfrm>
        <a:graphic>
          <a:graphicData uri="http://schemas.openxmlformats.org/presentationml/2006/ole">
            <mc:AlternateContent xmlns:mc="http://schemas.openxmlformats.org/markup-compatibility/2006">
              <mc:Choice xmlns:v="urn:schemas-microsoft-com:vml" Requires="v">
                <p:oleObj spid="_x0000_s36103" name="Equation" r:id="rId19" imgW="241300" imgH="165100" progId="Equation.3">
                  <p:embed/>
                </p:oleObj>
              </mc:Choice>
              <mc:Fallback>
                <p:oleObj name="Equation" r:id="rId19" imgW="241300" imgH="165100" progId="Equation.3">
                  <p:embed/>
                  <p:pic>
                    <p:nvPicPr>
                      <p:cNvPr id="0" name=""/>
                      <p:cNvPicPr/>
                      <p:nvPr/>
                    </p:nvPicPr>
                    <p:blipFill>
                      <a:blip r:embed="rId20"/>
                      <a:stretch>
                        <a:fillRect/>
                      </a:stretch>
                    </p:blipFill>
                    <p:spPr>
                      <a:xfrm>
                        <a:off x="6096000" y="4095750"/>
                        <a:ext cx="380046" cy="259624"/>
                      </a:xfrm>
                      <a:prstGeom prst="rect">
                        <a:avLst/>
                      </a:prstGeom>
                    </p:spPr>
                  </p:pic>
                </p:oleObj>
              </mc:Fallback>
            </mc:AlternateContent>
          </a:graphicData>
        </a:graphic>
      </p:graphicFrame>
      <p:grpSp>
        <p:nvGrpSpPr>
          <p:cNvPr id="8" name="Group 7"/>
          <p:cNvGrpSpPr/>
          <p:nvPr/>
        </p:nvGrpSpPr>
        <p:grpSpPr>
          <a:xfrm>
            <a:off x="4986194" y="1972161"/>
            <a:ext cx="1301080" cy="304231"/>
            <a:chOff x="7432424" y="4508263"/>
            <a:chExt cx="1301080" cy="304231"/>
          </a:xfrm>
        </p:grpSpPr>
        <mc:AlternateContent xmlns:mc="http://schemas.openxmlformats.org/markup-compatibility/2006" xmlns:a14="http://schemas.microsoft.com/office/drawing/2010/main">
          <mc:Choice Requires="a14">
            <p:sp>
              <p:nvSpPr>
                <p:cNvPr id="3" name="TextBox 2"/>
                <p:cNvSpPr txBox="1"/>
                <p:nvPr/>
              </p:nvSpPr>
              <p:spPr>
                <a:xfrm>
                  <a:off x="7584260" y="4508263"/>
                  <a:ext cx="9890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charset="0"/>
                          </a:rPr>
                          <m:t>2</m:t>
                        </m:r>
                        <m:r>
                          <a:rPr lang="en-US" sz="1800" b="0" i="1" smtClean="0">
                            <a:latin typeface="Cambria Math" charset="0"/>
                          </a:rPr>
                          <m:t>+0+0</m:t>
                        </m:r>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584260" y="4508263"/>
                  <a:ext cx="989053" cy="276999"/>
                </a:xfrm>
                <a:prstGeom prst="rect">
                  <a:avLst/>
                </a:prstGeom>
                <a:blipFill rotWithShape="0">
                  <a:blip r:embed="rId21"/>
                  <a:stretch>
                    <a:fillRect l="-5556" r="-5556" b="-11111"/>
                  </a:stretch>
                </a:blipFill>
              </p:spPr>
              <p:txBody>
                <a:bodyPr/>
                <a:lstStyle/>
                <a:p>
                  <a:r>
                    <a:rPr lang="en-US">
                      <a:noFill/>
                    </a:rPr>
                    <a:t> </a:t>
                  </a:r>
                </a:p>
              </p:txBody>
            </p:sp>
          </mc:Fallback>
        </mc:AlternateContent>
        <p:cxnSp>
          <p:nvCxnSpPr>
            <p:cNvPr id="7" name="Straight Connector 6"/>
            <p:cNvCxnSpPr/>
            <p:nvPr/>
          </p:nvCxnSpPr>
          <p:spPr bwMode="auto">
            <a:xfrm>
              <a:off x="7432424" y="4812494"/>
              <a:ext cx="1301080" cy="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mc:AlternateContent xmlns:mc="http://schemas.openxmlformats.org/markup-compatibility/2006" xmlns:a14="http://schemas.microsoft.com/office/drawing/2010/main">
        <mc:Choice Requires="a14">
          <p:sp>
            <p:nvSpPr>
              <p:cNvPr id="28" name="TextBox 27"/>
              <p:cNvSpPr txBox="1"/>
              <p:nvPr/>
            </p:nvSpPr>
            <p:spPr>
              <a:xfrm>
                <a:off x="4272029" y="2370000"/>
                <a:ext cx="1214371" cy="309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1800" i="1" smtClean="0">
                              <a:latin typeface="Cambria Math" charset="0"/>
                            </a:rPr>
                          </m:ctrlPr>
                        </m:radPr>
                        <m:deg/>
                        <m:e>
                          <m:r>
                            <a:rPr lang="en-US" sz="1800" i="1">
                              <a:latin typeface="Cambria Math" charset="0"/>
                            </a:rPr>
                            <m:t>2+0+0</m:t>
                          </m:r>
                          <m:r>
                            <m:rPr>
                              <m:nor/>
                            </m:rPr>
                            <a:rPr lang="en-US" sz="1800" dirty="0"/>
                            <m:t> </m:t>
                          </m:r>
                        </m:e>
                      </m:rad>
                    </m:oMath>
                  </m:oMathPara>
                </a14:m>
                <a:endParaRPr lang="en-US" sz="1800" b="0" dirty="0" smtClean="0">
                  <a:latin typeface="+mn-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272029" y="2370000"/>
                <a:ext cx="1214371" cy="309700"/>
              </a:xfrm>
              <a:prstGeom prst="rect">
                <a:avLst/>
              </a:prstGeom>
              <a:blipFill rotWithShape="0">
                <a:blip r:embed="rId22"/>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1687" y="2074588"/>
                <a:ext cx="1686552"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charset="0"/>
                        </a:rPr>
                        <m:t>= </m:t>
                      </m:r>
                      <m:f>
                        <m:fPr>
                          <m:ctrlPr>
                            <a:rPr lang="en-US" sz="1800" b="0" i="1" smtClean="0">
                              <a:latin typeface="Cambria Math" charset="0"/>
                            </a:rPr>
                          </m:ctrlPr>
                        </m:fPr>
                        <m:num>
                          <m:r>
                            <a:rPr lang="en-US" sz="1800" b="0" i="1" smtClean="0">
                              <a:latin typeface="Cambria Math" charset="0"/>
                            </a:rPr>
                            <m:t>2</m:t>
                          </m:r>
                        </m:num>
                        <m:den>
                          <m:rad>
                            <m:radPr>
                              <m:degHide m:val="on"/>
                              <m:ctrlPr>
                                <a:rPr lang="en-US" sz="1800" i="1">
                                  <a:latin typeface="Cambria Math" charset="0"/>
                                </a:rPr>
                              </m:ctrlPr>
                            </m:radPr>
                            <m:deg/>
                            <m:e>
                              <m:r>
                                <a:rPr lang="en-US" sz="1800" i="1">
                                  <a:latin typeface="Cambria Math" charset="0"/>
                                </a:rPr>
                                <m:t>2</m:t>
                              </m:r>
                            </m:e>
                          </m:rad>
                          <m:rad>
                            <m:radPr>
                              <m:degHide m:val="on"/>
                              <m:ctrlPr>
                                <a:rPr lang="en-US" sz="1800" i="1">
                                  <a:latin typeface="Cambria Math" charset="0"/>
                                </a:rPr>
                              </m:ctrlPr>
                            </m:radPr>
                            <m:deg/>
                            <m:e>
                              <m:r>
                                <a:rPr lang="en-US" sz="1800" i="1">
                                  <a:latin typeface="Cambria Math" charset="0"/>
                                </a:rPr>
                                <m:t>38</m:t>
                              </m:r>
                            </m:e>
                          </m:rad>
                        </m:den>
                      </m:f>
                      <m:r>
                        <a:rPr lang="en-US" sz="1800" b="0" i="0" smtClean="0">
                          <a:latin typeface="Cambria Math" charset="0"/>
                        </a:rPr>
                        <m:t>= .23</m:t>
                      </m:r>
                    </m:oMath>
                  </m:oMathPara>
                </a14:m>
                <a:endParaRPr lang="en-US" sz="1800" b="0" dirty="0" smtClean="0">
                  <a:latin typeface="+mn-lt"/>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1687" y="2074588"/>
                <a:ext cx="1686552" cy="573362"/>
              </a:xfrm>
              <a:prstGeom prst="rect">
                <a:avLst/>
              </a:prstGeom>
              <a:blipFill rotWithShape="0">
                <a:blip r:embed="rId2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116581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p:cNvSpPr>
            <a:spLocks noGrp="1" noChangeArrowheads="1"/>
          </p:cNvSpPr>
          <p:nvPr>
            <p:ph type="title"/>
          </p:nvPr>
        </p:nvSpPr>
        <p:spPr>
          <a:xfrm>
            <a:off x="1371600" y="209550"/>
            <a:ext cx="7467600" cy="533400"/>
          </a:xfrm>
        </p:spPr>
        <p:txBody>
          <a:bodyPr/>
          <a:lstStyle/>
          <a:p>
            <a:r>
              <a:rPr lang="en-US" dirty="0" smtClean="0"/>
              <a:t>Word similarity for plagiarism detection</a:t>
            </a:r>
            <a:endParaRPr lang="en-US" dirty="0"/>
          </a:p>
        </p:txBody>
      </p:sp>
      <p:sp>
        <p:nvSpPr>
          <p:cNvPr id="1439747" name="Rectangle 3"/>
          <p:cNvSpPr>
            <a:spLocks noGrp="1" noChangeArrowheads="1"/>
          </p:cNvSpPr>
          <p:nvPr>
            <p:ph sz="quarter" idx="1"/>
          </p:nvPr>
        </p:nvSpPr>
        <p:spPr/>
        <p:txBody>
          <a:bodyPr/>
          <a:lstStyle/>
          <a:p>
            <a:endParaRPr lang="en-US"/>
          </a:p>
        </p:txBody>
      </p:sp>
      <p:pic>
        <p:nvPicPr>
          <p:cNvPr id="1439748" name="Picture 4" descr="lsamainframe"/>
          <p:cNvPicPr>
            <a:picLocks noChangeAspect="1" noChangeArrowheads="1"/>
          </p:cNvPicPr>
          <p:nvPr/>
        </p:nvPicPr>
        <p:blipFill>
          <a:blip r:embed="rId3"/>
          <a:srcRect/>
          <a:stretch>
            <a:fillRect/>
          </a:stretch>
        </p:blipFill>
        <p:spPr bwMode="auto">
          <a:xfrm>
            <a:off x="1371600" y="971550"/>
            <a:ext cx="6948678" cy="5053584"/>
          </a:xfrm>
          <a:prstGeom prst="rect">
            <a:avLst/>
          </a:prstGeom>
          <a:noFill/>
        </p:spPr>
      </p:pic>
    </p:spTree>
    <p:extLst>
      <p:ext uri="{BB962C8B-B14F-4D97-AF65-F5344CB8AC3E}">
        <p14:creationId xmlns:p14="http://schemas.microsoft.com/office/powerpoint/2010/main" val="8165827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981" y="179746"/>
            <a:ext cx="7467600" cy="742950"/>
          </a:xfrm>
        </p:spPr>
        <p:txBody>
          <a:bodyPr/>
          <a:lstStyle/>
          <a:p>
            <a:r>
              <a:rPr lang="en-US" dirty="0" smtClean="0"/>
              <a:t>Visualizing vectors and angles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428750"/>
            <a:ext cx="6045200" cy="3532436"/>
          </a:xfrm>
        </p:spPr>
      </p:pic>
      <p:sp>
        <p:nvSpPr>
          <p:cNvPr id="4" name="Slide Number Placeholder 3"/>
          <p:cNvSpPr>
            <a:spLocks noGrp="1"/>
          </p:cNvSpPr>
          <p:nvPr>
            <p:ph type="sldNum" sz="quarter" idx="12"/>
          </p:nvPr>
        </p:nvSpPr>
        <p:spPr/>
        <p:txBody>
          <a:bodyPr/>
          <a:lstStyle/>
          <a:p>
            <a:fld id="{10F35DC5-7E65-8247-99AB-4E984F8A921E}" type="slidenum">
              <a:rPr lang="en-US" smtClean="0"/>
              <a:pPr/>
              <a:t>30</a:t>
            </a:fld>
            <a:endParaRPr lang="en-US"/>
          </a:p>
        </p:txBody>
      </p:sp>
      <p:graphicFrame>
        <p:nvGraphicFramePr>
          <p:cNvPr id="6" name="Content Placeholder 5"/>
          <p:cNvGraphicFramePr>
            <a:graphicFrameLocks/>
          </p:cNvGraphicFramePr>
          <p:nvPr>
            <p:extLst/>
          </p:nvPr>
        </p:nvGraphicFramePr>
        <p:xfrm>
          <a:off x="5486400" y="1123950"/>
          <a:ext cx="3124200" cy="1600200"/>
        </p:xfrm>
        <a:graphic>
          <a:graphicData uri="http://schemas.openxmlformats.org/drawingml/2006/table">
            <a:tbl>
              <a:tblPr firstRow="1" bandRow="1">
                <a:tableStyleId>{5C22544A-7EE6-4342-B048-85BDC9FD1C3A}</a:tableStyleId>
              </a:tblPr>
              <a:tblGrid>
                <a:gridCol w="1447800"/>
                <a:gridCol w="838200"/>
                <a:gridCol w="838200"/>
              </a:tblGrid>
              <a:tr h="400050">
                <a:tc>
                  <a:txBody>
                    <a:bodyPr/>
                    <a:lstStyle/>
                    <a:p>
                      <a:endParaRPr lang="en-US" sz="2000" dirty="0"/>
                    </a:p>
                  </a:txBody>
                  <a:tcPr/>
                </a:tc>
                <a:tc>
                  <a:txBody>
                    <a:bodyPr/>
                    <a:lstStyle/>
                    <a:p>
                      <a:r>
                        <a:rPr lang="en-US" sz="2000" dirty="0" smtClean="0"/>
                        <a:t>large</a:t>
                      </a:r>
                      <a:endParaRPr lang="en-US" sz="2000" dirty="0"/>
                    </a:p>
                  </a:txBody>
                  <a:tcPr/>
                </a:tc>
                <a:tc>
                  <a:txBody>
                    <a:bodyPr/>
                    <a:lstStyle/>
                    <a:p>
                      <a:r>
                        <a:rPr lang="en-US" sz="2000" dirty="0" smtClean="0"/>
                        <a:t>data</a:t>
                      </a:r>
                      <a:endParaRPr lang="en-US" sz="2000" dirty="0"/>
                    </a:p>
                  </a:txBody>
                  <a:tcPr/>
                </a:tc>
              </a:tr>
              <a:tr h="400050">
                <a:tc>
                  <a:txBody>
                    <a:bodyPr/>
                    <a:lstStyle/>
                    <a:p>
                      <a:r>
                        <a:rPr lang="en-US" sz="2000" dirty="0" smtClean="0"/>
                        <a:t>apricot</a:t>
                      </a:r>
                      <a:endParaRPr lang="en-US" sz="2000" dirty="0"/>
                    </a:p>
                  </a:txBody>
                  <a:tcPr/>
                </a:tc>
                <a:tc>
                  <a:txBody>
                    <a:bodyPr/>
                    <a:lstStyle/>
                    <a:p>
                      <a:r>
                        <a:rPr lang="en-US" sz="2000" dirty="0" smtClean="0"/>
                        <a:t>2</a:t>
                      </a:r>
                      <a:endParaRPr lang="en-US" sz="2000" dirty="0"/>
                    </a:p>
                  </a:txBody>
                  <a:tcPr/>
                </a:tc>
                <a:tc>
                  <a:txBody>
                    <a:bodyPr/>
                    <a:lstStyle/>
                    <a:p>
                      <a:r>
                        <a:rPr lang="en-US" sz="2000" dirty="0" smtClean="0"/>
                        <a:t>0</a:t>
                      </a:r>
                      <a:endParaRPr lang="en-US" sz="2000" dirty="0"/>
                    </a:p>
                  </a:txBody>
                  <a:tcPr/>
                </a:tc>
              </a:tr>
              <a:tr h="400050">
                <a:tc>
                  <a:txBody>
                    <a:bodyPr/>
                    <a:lstStyle/>
                    <a:p>
                      <a:r>
                        <a:rPr lang="en-US" sz="2000" dirty="0" smtClean="0"/>
                        <a:t>digital</a:t>
                      </a:r>
                      <a:endParaRPr lang="en-US" sz="2000" dirty="0"/>
                    </a:p>
                  </a:txBody>
                  <a:tcPr/>
                </a:tc>
                <a:tc>
                  <a:txBody>
                    <a:bodyPr/>
                    <a:lstStyle/>
                    <a:p>
                      <a:r>
                        <a:rPr lang="en-US" sz="2000" dirty="0" smtClean="0"/>
                        <a:t>0</a:t>
                      </a:r>
                      <a:endParaRPr lang="en-US" sz="2000" dirty="0"/>
                    </a:p>
                  </a:txBody>
                  <a:tcPr/>
                </a:tc>
                <a:tc>
                  <a:txBody>
                    <a:bodyPr/>
                    <a:lstStyle/>
                    <a:p>
                      <a:r>
                        <a:rPr lang="en-US" sz="2000" dirty="0" smtClean="0"/>
                        <a:t>1</a:t>
                      </a:r>
                      <a:endParaRPr lang="en-US" sz="2000" dirty="0"/>
                    </a:p>
                  </a:txBody>
                  <a:tcPr/>
                </a:tc>
              </a:tr>
              <a:tr h="400050">
                <a:tc>
                  <a:txBody>
                    <a:bodyPr/>
                    <a:lstStyle/>
                    <a:p>
                      <a:r>
                        <a:rPr lang="en-US" sz="2000" dirty="0" smtClean="0"/>
                        <a:t>information</a:t>
                      </a:r>
                      <a:endParaRPr lang="en-US" sz="2000" dirty="0"/>
                    </a:p>
                  </a:txBody>
                  <a:tcPr/>
                </a:tc>
                <a:tc>
                  <a:txBody>
                    <a:bodyPr/>
                    <a:lstStyle/>
                    <a:p>
                      <a:r>
                        <a:rPr lang="en-US" sz="2000" dirty="0" smtClean="0"/>
                        <a:t>1</a:t>
                      </a:r>
                      <a:endParaRPr lang="en-US" sz="2000" dirty="0"/>
                    </a:p>
                  </a:txBody>
                  <a:tcPr/>
                </a:tc>
                <a:tc>
                  <a:txBody>
                    <a:bodyPr/>
                    <a:lstStyle/>
                    <a:p>
                      <a:r>
                        <a:rPr lang="en-US" sz="2000" dirty="0" smtClean="0"/>
                        <a:t>6</a:t>
                      </a:r>
                      <a:endParaRPr lang="en-US" sz="2000" dirty="0"/>
                    </a:p>
                  </a:txBody>
                  <a:tcPr/>
                </a:tc>
              </a:tr>
            </a:tbl>
          </a:graphicData>
        </a:graphic>
      </p:graphicFrame>
    </p:spTree>
    <p:extLst>
      <p:ext uri="{BB962C8B-B14F-4D97-AF65-F5344CB8AC3E}">
        <p14:creationId xmlns:p14="http://schemas.microsoft.com/office/powerpoint/2010/main" val="2075231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38150"/>
            <a:ext cx="4004187" cy="1600200"/>
          </a:xfrm>
        </p:spPr>
        <p:txBody>
          <a:bodyPr/>
          <a:lstStyle/>
          <a:p>
            <a:r>
              <a:rPr lang="en-US" dirty="0" smtClean="0"/>
              <a:t>Clustering vectors to visualize similarity in co-occurrence matrices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8111" y="186121"/>
            <a:ext cx="3615889" cy="4532134"/>
          </a:xfrm>
        </p:spPr>
      </p:pic>
      <p:sp>
        <p:nvSpPr>
          <p:cNvPr id="4" name="Slide Number Placeholder 3"/>
          <p:cNvSpPr>
            <a:spLocks noGrp="1"/>
          </p:cNvSpPr>
          <p:nvPr>
            <p:ph type="sldNum" sz="quarter" idx="12"/>
          </p:nvPr>
        </p:nvSpPr>
        <p:spPr/>
        <p:txBody>
          <a:bodyPr/>
          <a:lstStyle/>
          <a:p>
            <a:fld id="{10F35DC5-7E65-8247-99AB-4E984F8A921E}" type="slidenum">
              <a:rPr lang="en-US" smtClean="0"/>
              <a:pPr/>
              <a:t>31</a:t>
            </a:fld>
            <a:endParaRPr lang="en-US"/>
          </a:p>
        </p:txBody>
      </p:sp>
      <p:sp>
        <p:nvSpPr>
          <p:cNvPr id="6" name="TextBox 5"/>
          <p:cNvSpPr txBox="1"/>
          <p:nvPr/>
        </p:nvSpPr>
        <p:spPr>
          <a:xfrm>
            <a:off x="5715000" y="4757584"/>
            <a:ext cx="1966244" cy="369332"/>
          </a:xfrm>
          <a:prstGeom prst="rect">
            <a:avLst/>
          </a:prstGeom>
          <a:noFill/>
        </p:spPr>
        <p:txBody>
          <a:bodyPr wrap="none" rtlCol="0">
            <a:spAutoFit/>
          </a:bodyPr>
          <a:lstStyle/>
          <a:p>
            <a:r>
              <a:rPr lang="en-US" sz="1800" dirty="0" smtClean="0">
                <a:latin typeface="+mn-lt"/>
              </a:rPr>
              <a:t>Rohde et al. (2006)</a:t>
            </a:r>
            <a:endParaRPr lang="en-US" sz="1800" dirty="0">
              <a:latin typeface="+mn-lt"/>
            </a:endParaRPr>
          </a:p>
        </p:txBody>
      </p:sp>
    </p:spTree>
    <p:extLst>
      <p:ext uri="{BB962C8B-B14F-4D97-AF65-F5344CB8AC3E}">
        <p14:creationId xmlns:p14="http://schemas.microsoft.com/office/powerpoint/2010/main" val="328055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dirty="0" smtClean="0"/>
              <a:t>Other possible similarity </a:t>
            </a:r>
            <a:r>
              <a:rPr lang="en-US" dirty="0"/>
              <a:t>measures</a:t>
            </a:r>
          </a:p>
        </p:txBody>
      </p:sp>
      <p:sp>
        <p:nvSpPr>
          <p:cNvPr id="121859" name="Rectangle 3"/>
          <p:cNvSpPr>
            <a:spLocks noGrp="1" noChangeArrowheads="1"/>
          </p:cNvSpPr>
          <p:nvPr>
            <p:ph sz="quarter" idx="1"/>
          </p:nvPr>
        </p:nvSpPr>
        <p:spPr/>
        <p:txBody>
          <a:bodyPr/>
          <a:lstStyle/>
          <a:p>
            <a:endParaRPr lang="en-US"/>
          </a:p>
        </p:txBody>
      </p:sp>
      <p:pic>
        <p:nvPicPr>
          <p:cNvPr id="121860" name="Picture 4" descr="sim"/>
          <p:cNvPicPr>
            <a:picLocks noChangeAspect="1" noChangeArrowheads="1"/>
          </p:cNvPicPr>
          <p:nvPr/>
        </p:nvPicPr>
        <p:blipFill>
          <a:blip r:embed="rId2"/>
          <a:srcRect/>
          <a:stretch>
            <a:fillRect/>
          </a:stretch>
        </p:blipFill>
        <p:spPr bwMode="auto">
          <a:xfrm>
            <a:off x="381000" y="1428750"/>
            <a:ext cx="6794500" cy="3380624"/>
          </a:xfrm>
          <a:prstGeom prst="rect">
            <a:avLst/>
          </a:prstGeom>
          <a:noFill/>
          <a:ln w="9525">
            <a:noFill/>
            <a:miter lim="800000"/>
            <a:headEnd/>
            <a:tailEnd/>
          </a:ln>
        </p:spPr>
      </p:pic>
    </p:spTree>
    <p:extLst>
      <p:ext uri="{BB962C8B-B14F-4D97-AF65-F5344CB8AC3E}">
        <p14:creationId xmlns:p14="http://schemas.microsoft.com/office/powerpoint/2010/main" val="10346867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Measuring similarity: the cosine</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180528556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dirty="0" smtClean="0"/>
              <a:t>Using syntax to define a word’s context</a:t>
            </a:r>
            <a:endParaRPr lang="en-US" dirty="0"/>
          </a:p>
        </p:txBody>
      </p:sp>
      <p:sp>
        <p:nvSpPr>
          <p:cNvPr id="106499" name="Rectangle 3"/>
          <p:cNvSpPr>
            <a:spLocks noGrp="1" noChangeArrowheads="1"/>
          </p:cNvSpPr>
          <p:nvPr>
            <p:ph sz="quarter" idx="1"/>
          </p:nvPr>
        </p:nvSpPr>
        <p:spPr>
          <a:xfrm>
            <a:off x="228600" y="1200150"/>
            <a:ext cx="8839200" cy="3333750"/>
          </a:xfrm>
        </p:spPr>
        <p:txBody>
          <a:bodyPr/>
          <a:lstStyle/>
          <a:p>
            <a:r>
              <a:rPr lang="en-US" dirty="0" err="1"/>
              <a:t>Zellig</a:t>
            </a:r>
            <a:r>
              <a:rPr lang="en-US" dirty="0"/>
              <a:t> Harris (1968)</a:t>
            </a:r>
          </a:p>
          <a:p>
            <a:pPr marL="457200" lvl="1" indent="0">
              <a:buNone/>
            </a:pPr>
            <a:r>
              <a:rPr lang="en-US" sz="2400" dirty="0" smtClean="0"/>
              <a:t>“The </a:t>
            </a:r>
            <a:r>
              <a:rPr lang="en-US" sz="2400" dirty="0"/>
              <a:t>meaning of entities, and the meaning of grammatical relations among them, is related to the restriction of combinations of these entities relative to other </a:t>
            </a:r>
            <a:r>
              <a:rPr lang="en-US" sz="2400" dirty="0" smtClean="0"/>
              <a:t>entities”</a:t>
            </a:r>
            <a:endParaRPr lang="en-US" sz="2400" dirty="0"/>
          </a:p>
          <a:p>
            <a:r>
              <a:rPr lang="en-US" b="1" dirty="0" smtClean="0"/>
              <a:t>Two words </a:t>
            </a:r>
            <a:r>
              <a:rPr lang="en-US" b="1" dirty="0"/>
              <a:t>are similar if they have similar </a:t>
            </a:r>
            <a:r>
              <a:rPr lang="en-US" b="1" dirty="0" smtClean="0"/>
              <a:t>syntactic contexts</a:t>
            </a:r>
          </a:p>
          <a:p>
            <a:pPr marL="0" indent="0">
              <a:buNone/>
            </a:pPr>
            <a:r>
              <a:rPr lang="en-US" b="1" dirty="0">
                <a:solidFill>
                  <a:srgbClr val="0000FF"/>
                </a:solidFill>
              </a:rPr>
              <a:t>D</a:t>
            </a:r>
            <a:r>
              <a:rPr lang="en-US" b="1" dirty="0" smtClean="0">
                <a:solidFill>
                  <a:srgbClr val="0000FF"/>
                </a:solidFill>
              </a:rPr>
              <a:t>uty</a:t>
            </a:r>
            <a:r>
              <a:rPr lang="en-US" b="1" dirty="0" smtClean="0"/>
              <a:t> </a:t>
            </a:r>
            <a:r>
              <a:rPr lang="en-US" dirty="0"/>
              <a:t>and </a:t>
            </a:r>
            <a:r>
              <a:rPr lang="en-US" b="1" dirty="0" smtClean="0">
                <a:solidFill>
                  <a:srgbClr val="0000FF"/>
                </a:solidFill>
              </a:rPr>
              <a:t>responsibility </a:t>
            </a:r>
            <a:r>
              <a:rPr lang="en-US" dirty="0" smtClean="0"/>
              <a:t>have similar syntactic distribution:</a:t>
            </a:r>
          </a:p>
          <a:p>
            <a:pPr marL="0" indent="0">
              <a:buNone/>
            </a:pPr>
            <a:r>
              <a:rPr lang="en-US" dirty="0" smtClean="0"/>
              <a:t>                                                                 </a:t>
            </a:r>
            <a:endParaRPr lang="en-US" sz="2000" dirty="0">
              <a:solidFill>
                <a:srgbClr val="A6A6A6"/>
              </a:solidFill>
            </a:endParaRPr>
          </a:p>
        </p:txBody>
      </p:sp>
      <p:graphicFrame>
        <p:nvGraphicFramePr>
          <p:cNvPr id="2" name="Table 1"/>
          <p:cNvGraphicFramePr>
            <a:graphicFrameLocks noGrp="1"/>
          </p:cNvGraphicFramePr>
          <p:nvPr>
            <p:extLst/>
          </p:nvPr>
        </p:nvGraphicFramePr>
        <p:xfrm>
          <a:off x="381000" y="3836670"/>
          <a:ext cx="8610600" cy="1097280"/>
        </p:xfrm>
        <a:graphic>
          <a:graphicData uri="http://schemas.openxmlformats.org/drawingml/2006/table">
            <a:tbl>
              <a:tblPr firstCol="1" bandRow="1">
                <a:tableStyleId>{5C22544A-7EE6-4342-B048-85BDC9FD1C3A}</a:tableStyleId>
              </a:tblPr>
              <a:tblGrid>
                <a:gridCol w="2487507"/>
                <a:gridCol w="6123093"/>
              </a:tblGrid>
              <a:tr h="320040">
                <a:tc>
                  <a:txBody>
                    <a:bodyPr/>
                    <a:lstStyle/>
                    <a:p>
                      <a:r>
                        <a:rPr lang="en-US" sz="2000" dirty="0" smtClean="0"/>
                        <a:t>Modified by adjectives</a:t>
                      </a:r>
                      <a:endParaRPr lang="en-US" sz="2000" dirty="0"/>
                    </a:p>
                  </a:txBody>
                  <a:tcPr/>
                </a:tc>
                <a:tc>
                  <a:txBody>
                    <a:bodyPr/>
                    <a:lstStyle/>
                    <a:p>
                      <a:r>
                        <a:rPr lang="en-US" sz="2000" dirty="0" smtClean="0"/>
                        <a:t>additional, administrative, assumed, collective, congressional, constitutional …</a:t>
                      </a:r>
                      <a:endParaRPr lang="en-US" sz="2000" dirty="0"/>
                    </a:p>
                  </a:txBody>
                  <a:tcPr/>
                </a:tc>
              </a:tr>
              <a:tr h="370840">
                <a:tc>
                  <a:txBody>
                    <a:bodyPr/>
                    <a:lstStyle/>
                    <a:p>
                      <a:r>
                        <a:rPr lang="en-US" sz="2000" dirty="0" smtClean="0"/>
                        <a:t>Objects of verbs</a:t>
                      </a:r>
                      <a:endParaRPr lang="en-US" sz="2000" dirty="0"/>
                    </a:p>
                  </a:txBody>
                  <a:tcPr/>
                </a:tc>
                <a:tc>
                  <a:txBody>
                    <a:bodyPr/>
                    <a:lstStyle/>
                    <a:p>
                      <a:r>
                        <a:rPr lang="en-US" sz="2000" dirty="0" smtClean="0"/>
                        <a:t>assert, assign, assume, attend to, avoid, become, breach..</a:t>
                      </a:r>
                      <a:endParaRPr lang="en-US" sz="2000" dirty="0"/>
                    </a:p>
                  </a:txBody>
                  <a:tcPr/>
                </a:tc>
              </a:tr>
            </a:tbl>
          </a:graphicData>
        </a:graphic>
      </p:graphicFrame>
    </p:spTree>
    <p:extLst>
      <p:ext uri="{BB962C8B-B14F-4D97-AF65-F5344CB8AC3E}">
        <p14:creationId xmlns:p14="http://schemas.microsoft.com/office/powerpoint/2010/main" val="15293265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26"/>
          <p:cNvSpPr>
            <a:spLocks noGrp="1" noChangeArrowheads="1"/>
          </p:cNvSpPr>
          <p:nvPr>
            <p:ph type="title"/>
          </p:nvPr>
        </p:nvSpPr>
        <p:spPr>
          <a:xfrm>
            <a:off x="1295400" y="-171450"/>
            <a:ext cx="7848600" cy="914400"/>
          </a:xfrm>
        </p:spPr>
        <p:txBody>
          <a:bodyPr/>
          <a:lstStyle/>
          <a:p>
            <a:r>
              <a:rPr lang="en-US" sz="2600" dirty="0"/>
              <a:t>Co-occurrence vectors based </a:t>
            </a:r>
            <a:r>
              <a:rPr lang="en-US" sz="2600" dirty="0" smtClean="0"/>
              <a:t>on syntactic </a:t>
            </a:r>
            <a:r>
              <a:rPr lang="en-US" sz="2600" dirty="0"/>
              <a:t>dependencies</a:t>
            </a:r>
          </a:p>
        </p:txBody>
      </p:sp>
      <p:sp>
        <p:nvSpPr>
          <p:cNvPr id="107523" name="Rectangle 1027"/>
          <p:cNvSpPr>
            <a:spLocks noGrp="1" noChangeArrowheads="1"/>
          </p:cNvSpPr>
          <p:nvPr>
            <p:ph sz="quarter" idx="1"/>
          </p:nvPr>
        </p:nvSpPr>
        <p:spPr>
          <a:xfrm>
            <a:off x="304800" y="1276350"/>
            <a:ext cx="8823854" cy="3333750"/>
          </a:xfrm>
        </p:spPr>
        <p:txBody>
          <a:bodyPr/>
          <a:lstStyle/>
          <a:p>
            <a:r>
              <a:rPr lang="en-US" smtClean="0"/>
              <a:t>Each dimension: </a:t>
            </a:r>
            <a:r>
              <a:rPr lang="en-US" dirty="0" smtClean="0"/>
              <a:t>a context word </a:t>
            </a:r>
            <a:r>
              <a:rPr lang="en-US" smtClean="0"/>
              <a:t>in one of R grammatical relations</a:t>
            </a:r>
            <a:endParaRPr lang="en-US" dirty="0" smtClean="0"/>
          </a:p>
          <a:p>
            <a:pPr lvl="1">
              <a:lnSpc>
                <a:spcPct val="80000"/>
              </a:lnSpc>
            </a:pPr>
            <a:r>
              <a:rPr lang="en-US" dirty="0" smtClean="0"/>
              <a:t>Subject-of- “absorb”</a:t>
            </a:r>
          </a:p>
          <a:p>
            <a:pPr>
              <a:lnSpc>
                <a:spcPct val="80000"/>
              </a:lnSpc>
            </a:pPr>
            <a:r>
              <a:rPr lang="en-US" dirty="0" smtClean="0"/>
              <a:t>Instead of a vector of </a:t>
            </a:r>
            <a:r>
              <a:rPr lang="en-US" i="1" dirty="0" smtClean="0"/>
              <a:t>|V| </a:t>
            </a:r>
            <a:r>
              <a:rPr lang="en-US" dirty="0" smtClean="0"/>
              <a:t>features, a vector of </a:t>
            </a:r>
            <a:r>
              <a:rPr lang="en-US" i="1" dirty="0" smtClean="0"/>
              <a:t>R|V|</a:t>
            </a:r>
          </a:p>
          <a:p>
            <a:r>
              <a:rPr lang="en-US" dirty="0" smtClean="0"/>
              <a:t>Example: counts for the word </a:t>
            </a:r>
            <a:r>
              <a:rPr lang="en-US" i="1" dirty="0" smtClean="0"/>
              <a:t>cell</a:t>
            </a:r>
            <a:r>
              <a:rPr lang="en-US" dirty="0"/>
              <a:t> </a:t>
            </a:r>
            <a:r>
              <a:rPr lang="en-US" dirty="0" smtClean="0"/>
              <a:t>:</a:t>
            </a:r>
          </a:p>
        </p:txBody>
      </p:sp>
      <p:pic>
        <p:nvPicPr>
          <p:cNvPr id="107524" name="Picture 1028" descr="cell"/>
          <p:cNvPicPr>
            <a:picLocks noChangeAspect="1" noChangeArrowheads="1"/>
          </p:cNvPicPr>
          <p:nvPr/>
        </p:nvPicPr>
        <p:blipFill>
          <a:blip r:embed="rId2"/>
          <a:srcRect/>
          <a:stretch>
            <a:fillRect/>
          </a:stretch>
        </p:blipFill>
        <p:spPr bwMode="auto">
          <a:xfrm>
            <a:off x="762000" y="2861562"/>
            <a:ext cx="7321804" cy="2281938"/>
          </a:xfrm>
          <a:prstGeom prst="rect">
            <a:avLst/>
          </a:prstGeom>
          <a:noFill/>
          <a:ln w="9525">
            <a:noFill/>
            <a:miter lim="800000"/>
            <a:headEnd/>
            <a:tailEnd/>
          </a:ln>
        </p:spPr>
      </p:pic>
      <p:sp>
        <p:nvSpPr>
          <p:cNvPr id="2" name="TextBox 1"/>
          <p:cNvSpPr txBox="1"/>
          <p:nvPr/>
        </p:nvSpPr>
        <p:spPr>
          <a:xfrm>
            <a:off x="2971800" y="819150"/>
            <a:ext cx="6156854" cy="338554"/>
          </a:xfrm>
          <a:prstGeom prst="rect">
            <a:avLst/>
          </a:prstGeom>
          <a:noFill/>
        </p:spPr>
        <p:txBody>
          <a:bodyPr wrap="none" rtlCol="0">
            <a:spAutoFit/>
          </a:bodyPr>
          <a:lstStyle/>
          <a:p>
            <a:r>
              <a:rPr lang="en-US" sz="1600" dirty="0" err="1" smtClean="0">
                <a:latin typeface="+mn-lt"/>
              </a:rPr>
              <a:t>Dekang</a:t>
            </a:r>
            <a:r>
              <a:rPr lang="en-US" sz="1600" dirty="0" smtClean="0">
                <a:latin typeface="+mn-lt"/>
              </a:rPr>
              <a:t> Lin, 1998 “Automatic Retrieval and Clustering of Similar Words”</a:t>
            </a:r>
            <a:endParaRPr lang="en-US" sz="1600" dirty="0">
              <a:latin typeface="+mn-lt"/>
            </a:endParaRPr>
          </a:p>
        </p:txBody>
      </p:sp>
    </p:spTree>
    <p:extLst>
      <p:ext uri="{BB962C8B-B14F-4D97-AF65-F5344CB8AC3E}">
        <p14:creationId xmlns:p14="http://schemas.microsoft.com/office/powerpoint/2010/main" val="1590170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Syntactic dependencies for dimensions</a:t>
            </a:r>
            <a:endParaRPr lang="en-US" dirty="0"/>
          </a:p>
        </p:txBody>
      </p:sp>
      <p:sp>
        <p:nvSpPr>
          <p:cNvPr id="3" name="Content Placeholder 2"/>
          <p:cNvSpPr>
            <a:spLocks noGrp="1"/>
          </p:cNvSpPr>
          <p:nvPr>
            <p:ph idx="1"/>
          </p:nvPr>
        </p:nvSpPr>
        <p:spPr/>
        <p:txBody>
          <a:bodyPr/>
          <a:lstStyle/>
          <a:p>
            <a:r>
              <a:rPr lang="en-US" dirty="0" smtClean="0"/>
              <a:t>Alternative (</a:t>
            </a:r>
            <a:r>
              <a:rPr lang="en-US" dirty="0" err="1" smtClean="0"/>
              <a:t>Padó</a:t>
            </a:r>
            <a:r>
              <a:rPr lang="en-US" dirty="0" smtClean="0"/>
              <a:t> and </a:t>
            </a:r>
            <a:r>
              <a:rPr lang="en-US" dirty="0" err="1" smtClean="0"/>
              <a:t>Lapata</a:t>
            </a:r>
            <a:r>
              <a:rPr lang="en-US" dirty="0" smtClean="0"/>
              <a:t> 2007):</a:t>
            </a:r>
          </a:p>
          <a:p>
            <a:pPr lvl="1"/>
            <a:r>
              <a:rPr lang="en-US" dirty="0" smtClean="0"/>
              <a:t>Instead of having a |V| x R|V| matrix</a:t>
            </a:r>
          </a:p>
          <a:p>
            <a:pPr lvl="1"/>
            <a:r>
              <a:rPr lang="en-US" dirty="0" smtClean="0"/>
              <a:t>Have a |V| x |V| matrix</a:t>
            </a:r>
          </a:p>
          <a:p>
            <a:pPr lvl="1"/>
            <a:r>
              <a:rPr lang="en-US" dirty="0" smtClean="0"/>
              <a:t>But the co-occurrence counts aren’t just counts of words in a window</a:t>
            </a:r>
          </a:p>
          <a:p>
            <a:pPr lvl="1"/>
            <a:r>
              <a:rPr lang="en-US" dirty="0" smtClean="0"/>
              <a:t>But counts of words that occur in one of R dependencies (subject, object, </a:t>
            </a:r>
            <a:r>
              <a:rPr lang="en-US" dirty="0" err="1" smtClean="0"/>
              <a:t>etc</a:t>
            </a:r>
            <a:r>
              <a:rPr lang="en-US" dirty="0" smtClean="0"/>
              <a:t>).</a:t>
            </a:r>
          </a:p>
          <a:p>
            <a:pPr lvl="1"/>
            <a:r>
              <a:rPr lang="en-US" dirty="0" smtClean="0"/>
              <a:t>So M(“</a:t>
            </a:r>
            <a:r>
              <a:rPr lang="en-US" dirty="0" err="1" smtClean="0"/>
              <a:t>cell”,”absorb</a:t>
            </a:r>
            <a:r>
              <a:rPr lang="en-US" dirty="0" smtClean="0"/>
              <a:t>”) = count(</a:t>
            </a:r>
            <a:r>
              <a:rPr lang="en-US" dirty="0" err="1" smtClean="0"/>
              <a:t>subj</a:t>
            </a:r>
            <a:r>
              <a:rPr lang="en-US" dirty="0" smtClean="0"/>
              <a:t>(</a:t>
            </a:r>
            <a:r>
              <a:rPr lang="en-US" dirty="0" err="1" smtClean="0"/>
              <a:t>cell,absorb</a:t>
            </a:r>
            <a:r>
              <a:rPr lang="en-US" dirty="0" smtClean="0"/>
              <a:t>)) + count(</a:t>
            </a:r>
            <a:r>
              <a:rPr lang="en-US" dirty="0" err="1" smtClean="0"/>
              <a:t>obj</a:t>
            </a:r>
            <a:r>
              <a:rPr lang="en-US" dirty="0" smtClean="0"/>
              <a:t>(</a:t>
            </a:r>
            <a:r>
              <a:rPr lang="en-US" dirty="0" err="1" smtClean="0"/>
              <a:t>cell,absorb</a:t>
            </a:r>
            <a:r>
              <a:rPr lang="en-US" dirty="0" smtClean="0"/>
              <a:t>)) + count(</a:t>
            </a:r>
            <a:r>
              <a:rPr lang="en-US" dirty="0" err="1" smtClean="0"/>
              <a:t>pobj</a:t>
            </a:r>
            <a:r>
              <a:rPr lang="en-US" dirty="0" smtClean="0"/>
              <a:t>(</a:t>
            </a:r>
            <a:r>
              <a:rPr lang="en-US" dirty="0" err="1" smtClean="0"/>
              <a:t>cell,absorb</a:t>
            </a:r>
            <a:r>
              <a:rPr lang="en-US" dirty="0" smtClean="0"/>
              <a:t>)),  etc.</a:t>
            </a:r>
          </a:p>
          <a:p>
            <a:pPr lvl="1"/>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36</a:t>
            </a:fld>
            <a:endParaRPr lang="en-US"/>
          </a:p>
        </p:txBody>
      </p:sp>
    </p:spTree>
    <p:extLst>
      <p:ext uri="{BB962C8B-B14F-4D97-AF65-F5344CB8AC3E}">
        <p14:creationId xmlns:p14="http://schemas.microsoft.com/office/powerpoint/2010/main" val="11304571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a:t>
            </a:r>
            <a:endParaRPr lang="en-US" dirty="0"/>
          </a:p>
        </p:txBody>
      </p:sp>
      <p:sp>
        <p:nvSpPr>
          <p:cNvPr id="3" name="Content Placeholder 2"/>
          <p:cNvSpPr>
            <a:spLocks noGrp="1"/>
          </p:cNvSpPr>
          <p:nvPr>
            <p:ph idx="1"/>
          </p:nvPr>
        </p:nvSpPr>
        <p:spPr>
          <a:xfrm>
            <a:off x="304800" y="1352550"/>
            <a:ext cx="8534400" cy="3619500"/>
          </a:xfrm>
        </p:spPr>
        <p:txBody>
          <a:bodyPr/>
          <a:lstStyle/>
          <a:p>
            <a:r>
              <a:rPr lang="en-US" b="1" dirty="0" err="1" smtClean="0">
                <a:solidFill>
                  <a:srgbClr val="0070C0"/>
                </a:solidFill>
              </a:rPr>
              <a:t>tf-idf</a:t>
            </a:r>
            <a:r>
              <a:rPr lang="en-US" dirty="0" smtClean="0"/>
              <a:t>  (that’s a hyphen not a minus sign)</a:t>
            </a:r>
          </a:p>
          <a:p>
            <a:r>
              <a:rPr lang="en-US" dirty="0" smtClean="0"/>
              <a:t>The combination of two factors</a:t>
            </a:r>
          </a:p>
          <a:p>
            <a:pPr lvl="1"/>
            <a:r>
              <a:rPr lang="en-US" b="1" dirty="0" smtClean="0">
                <a:solidFill>
                  <a:srgbClr val="0070C0"/>
                </a:solidFill>
              </a:rPr>
              <a:t>Term frequency </a:t>
            </a:r>
            <a:r>
              <a:rPr lang="en-US" dirty="0" smtClean="0"/>
              <a:t>(</a:t>
            </a:r>
            <a:r>
              <a:rPr lang="en-US" dirty="0" err="1" smtClean="0"/>
              <a:t>Luhn</a:t>
            </a:r>
            <a:r>
              <a:rPr lang="en-US" dirty="0" smtClean="0"/>
              <a:t> 1957): frequency of the word (can be logged)</a:t>
            </a:r>
          </a:p>
          <a:p>
            <a:pPr lvl="1"/>
            <a:r>
              <a:rPr lang="en-US" b="1" dirty="0" smtClean="0">
                <a:solidFill>
                  <a:srgbClr val="0070C0"/>
                </a:solidFill>
              </a:rPr>
              <a:t>Inverse document frequency </a:t>
            </a:r>
            <a:r>
              <a:rPr lang="en-US" dirty="0" smtClean="0"/>
              <a:t>(IDF) (</a:t>
            </a:r>
            <a:r>
              <a:rPr lang="en-US" dirty="0" err="1" smtClean="0"/>
              <a:t>Sparck</a:t>
            </a:r>
            <a:r>
              <a:rPr lang="en-US" dirty="0" smtClean="0"/>
              <a:t> Jones 1972)</a:t>
            </a:r>
          </a:p>
          <a:p>
            <a:pPr lvl="2"/>
            <a:r>
              <a:rPr lang="en-US" dirty="0"/>
              <a:t>N is the total number of documents</a:t>
            </a:r>
          </a:p>
          <a:p>
            <a:pPr lvl="2"/>
            <a:r>
              <a:rPr lang="en-US" dirty="0" err="1"/>
              <a:t>df</a:t>
            </a:r>
            <a:r>
              <a:rPr lang="en-US" sz="3200" baseline="-25000" dirty="0" err="1"/>
              <a:t>i</a:t>
            </a:r>
            <a:r>
              <a:rPr lang="en-US" dirty="0"/>
              <a:t> = “document frequency of word </a:t>
            </a:r>
            <a:r>
              <a:rPr lang="en-US" i="1" dirty="0" err="1"/>
              <a:t>i</a:t>
            </a:r>
            <a:r>
              <a:rPr lang="en-US" dirty="0"/>
              <a:t>”</a:t>
            </a:r>
          </a:p>
          <a:p>
            <a:pPr lvl="2"/>
            <a:r>
              <a:rPr lang="en-US" dirty="0"/>
              <a:t>    = # of documents with word </a:t>
            </a:r>
            <a:r>
              <a:rPr lang="en-US" i="1" dirty="0" smtClean="0"/>
              <a:t>I</a:t>
            </a:r>
          </a:p>
          <a:p>
            <a:pPr lvl="1"/>
            <a:r>
              <a:rPr lang="en-US" i="1" dirty="0" err="1">
                <a:latin typeface="Times New Roman" charset="0"/>
                <a:ea typeface="Times New Roman" charset="0"/>
                <a:cs typeface="Times New Roman" charset="0"/>
              </a:rPr>
              <a:t>w</a:t>
            </a:r>
            <a:r>
              <a:rPr lang="en-US" sz="2800" i="1" baseline="-25000" dirty="0" err="1" smtClean="0">
                <a:latin typeface="Times New Roman" charset="0"/>
                <a:ea typeface="Times New Roman" charset="0"/>
                <a:cs typeface="Times New Roman" charset="0"/>
              </a:rPr>
              <a:t>ij</a:t>
            </a:r>
            <a:r>
              <a:rPr lang="en-US" i="1" dirty="0" smtClean="0"/>
              <a:t> = word </a:t>
            </a:r>
            <a:r>
              <a:rPr lang="en-US" i="1" dirty="0" err="1" smtClean="0">
                <a:latin typeface="Times New Roman" charset="0"/>
                <a:ea typeface="Times New Roman" charset="0"/>
                <a:cs typeface="Times New Roman" charset="0"/>
              </a:rPr>
              <a:t>i</a:t>
            </a:r>
            <a:r>
              <a:rPr lang="en-US" i="1" dirty="0" smtClean="0"/>
              <a:t> in document </a:t>
            </a:r>
            <a:r>
              <a:rPr lang="en-US" i="1" dirty="0" smtClean="0">
                <a:latin typeface="Times New Roman" charset="0"/>
                <a:ea typeface="Times New Roman" charset="0"/>
                <a:cs typeface="Times New Roman" charset="0"/>
              </a:rPr>
              <a:t>j</a:t>
            </a:r>
          </a:p>
          <a:p>
            <a:pPr marL="457200" lvl="1" indent="0">
              <a:buNone/>
            </a:pPr>
            <a:r>
              <a:rPr lang="en-US" sz="3000" i="1" dirty="0" smtClean="0">
                <a:latin typeface="Times New Roman" charset="0"/>
                <a:ea typeface="Times New Roman" charset="0"/>
                <a:cs typeface="Times New Roman" charset="0"/>
              </a:rPr>
              <a:t>		</a:t>
            </a:r>
            <a:r>
              <a:rPr lang="en-US" sz="3000" i="1" dirty="0" err="1" smtClean="0">
                <a:latin typeface="Times New Roman" charset="0"/>
                <a:ea typeface="Times New Roman" charset="0"/>
                <a:cs typeface="Times New Roman" charset="0"/>
              </a:rPr>
              <a:t>w</a:t>
            </a:r>
            <a:r>
              <a:rPr lang="en-US" sz="3000" i="1" baseline="-25000" dirty="0" err="1" smtClean="0">
                <a:latin typeface="Times New Roman" charset="0"/>
                <a:ea typeface="Times New Roman" charset="0"/>
                <a:cs typeface="Times New Roman" charset="0"/>
              </a:rPr>
              <a:t>ij</a:t>
            </a:r>
            <a:r>
              <a:rPr lang="en-US" sz="3000" i="1" dirty="0" smtClean="0">
                <a:latin typeface="Times New Roman" charset="0"/>
                <a:ea typeface="Times New Roman" charset="0"/>
                <a:cs typeface="Times New Roman" charset="0"/>
              </a:rPr>
              <a:t>=</a:t>
            </a:r>
            <a:r>
              <a:rPr lang="en-US" sz="3000" i="1" dirty="0" err="1" smtClean="0">
                <a:latin typeface="Times New Roman" charset="0"/>
                <a:ea typeface="Times New Roman" charset="0"/>
                <a:cs typeface="Times New Roman" charset="0"/>
              </a:rPr>
              <a:t>tf</a:t>
            </a:r>
            <a:r>
              <a:rPr lang="en-US" sz="3000" i="1" baseline="-25000" dirty="0" err="1" smtClean="0">
                <a:latin typeface="Times New Roman" charset="0"/>
                <a:ea typeface="Times New Roman" charset="0"/>
                <a:cs typeface="Times New Roman" charset="0"/>
              </a:rPr>
              <a:t>ij</a:t>
            </a:r>
            <a:r>
              <a:rPr lang="en-US" sz="3000" i="1" baseline="-25000" dirty="0" smtClean="0">
                <a:latin typeface="Times New Roman" charset="0"/>
                <a:ea typeface="Times New Roman" charset="0"/>
                <a:cs typeface="Times New Roman" charset="0"/>
              </a:rPr>
              <a:t> </a:t>
            </a:r>
            <a:r>
              <a:rPr lang="en-US" sz="3000" i="1" dirty="0" err="1" smtClean="0">
                <a:latin typeface="Times New Roman" charset="0"/>
                <a:ea typeface="Times New Roman" charset="0"/>
                <a:cs typeface="Times New Roman" charset="0"/>
              </a:rPr>
              <a:t>idf</a:t>
            </a:r>
            <a:r>
              <a:rPr lang="en-US" sz="3200" i="1" baseline="-25000" dirty="0" err="1" smtClean="0">
                <a:latin typeface="Times New Roman" charset="0"/>
                <a:ea typeface="Times New Roman" charset="0"/>
                <a:cs typeface="Times New Roman" charset="0"/>
              </a:rPr>
              <a:t>i</a:t>
            </a:r>
            <a:endParaRPr lang="en-US" sz="3000" i="1" baseline="-25000" dirty="0">
              <a:latin typeface="Times New Roman" charset="0"/>
              <a:ea typeface="Times New Roman" charset="0"/>
              <a:cs typeface="Times New Roman" charset="0"/>
            </a:endParaRPr>
          </a:p>
          <a:p>
            <a:pPr lvl="1"/>
            <a:endParaRPr lang="en-US" dirty="0"/>
          </a:p>
        </p:txBody>
      </p:sp>
      <p:sp>
        <p:nvSpPr>
          <p:cNvPr id="4" name="Slide Number Placeholder 3"/>
          <p:cNvSpPr>
            <a:spLocks noGrp="1"/>
          </p:cNvSpPr>
          <p:nvPr>
            <p:ph type="sldNum" sz="quarter" idx="12"/>
          </p:nvPr>
        </p:nvSpPr>
        <p:spPr>
          <a:xfrm>
            <a:off x="304800" y="4972050"/>
            <a:ext cx="1981200" cy="342900"/>
          </a:xfrm>
        </p:spPr>
        <p:txBody>
          <a:bodyPr/>
          <a:lstStyle/>
          <a:p>
            <a:fld id="{10F35DC5-7E65-8247-99AB-4E984F8A921E}" type="slidenum">
              <a:rPr lang="en-US" smtClean="0"/>
              <a:pPr/>
              <a:t>37</a:t>
            </a:fld>
            <a:endParaRPr lang="en-US" dirty="0"/>
          </a:p>
        </p:txBody>
      </p:sp>
      <p:graphicFrame>
        <p:nvGraphicFramePr>
          <p:cNvPr id="5" name="Object 4"/>
          <p:cNvGraphicFramePr>
            <a:graphicFrameLocks noChangeAspect="1"/>
          </p:cNvGraphicFramePr>
          <p:nvPr>
            <p:extLst/>
          </p:nvPr>
        </p:nvGraphicFramePr>
        <p:xfrm>
          <a:off x="5715000" y="2876550"/>
          <a:ext cx="1981200" cy="1238250"/>
        </p:xfrm>
        <a:graphic>
          <a:graphicData uri="http://schemas.openxmlformats.org/presentationml/2006/ole">
            <mc:AlternateContent xmlns:mc="http://schemas.openxmlformats.org/markup-compatibility/2006">
              <mc:Choice xmlns:v="urn:schemas-microsoft-com:vml" Requires="v">
                <p:oleObj spid="_x0000_s36893" name="Equation" r:id="rId3" imgW="914400" imgH="571500" progId="Equation.3">
                  <p:embed/>
                </p:oleObj>
              </mc:Choice>
              <mc:Fallback>
                <p:oleObj name="Equation" r:id="rId3" imgW="914400" imgH="571500" progId="Equation.3">
                  <p:embed/>
                  <p:pic>
                    <p:nvPicPr>
                      <p:cNvPr id="0" name=""/>
                      <p:cNvPicPr/>
                      <p:nvPr/>
                    </p:nvPicPr>
                    <p:blipFill>
                      <a:blip r:embed="rId4"/>
                      <a:stretch>
                        <a:fillRect/>
                      </a:stretch>
                    </p:blipFill>
                    <p:spPr>
                      <a:xfrm>
                        <a:off x="5715000" y="2876550"/>
                        <a:ext cx="1981200" cy="1238250"/>
                      </a:xfrm>
                      <a:prstGeom prst="rect">
                        <a:avLst/>
                      </a:prstGeom>
                    </p:spPr>
                  </p:pic>
                </p:oleObj>
              </mc:Fallback>
            </mc:AlternateContent>
          </a:graphicData>
        </a:graphic>
      </p:graphicFrame>
    </p:spTree>
    <p:extLst>
      <p:ext uri="{BB962C8B-B14F-4D97-AF65-F5344CB8AC3E}">
        <p14:creationId xmlns:p14="http://schemas.microsoft.com/office/powerpoint/2010/main" val="2062273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a:t>
            </a:r>
            <a:endParaRPr lang="en-US" dirty="0"/>
          </a:p>
        </p:txBody>
      </p:sp>
      <p:sp>
        <p:nvSpPr>
          <p:cNvPr id="3" name="Content Placeholder 2"/>
          <p:cNvSpPr>
            <a:spLocks noGrp="1"/>
          </p:cNvSpPr>
          <p:nvPr>
            <p:ph idx="1"/>
          </p:nvPr>
        </p:nvSpPr>
        <p:spPr/>
        <p:txBody>
          <a:bodyPr/>
          <a:lstStyle/>
          <a:p>
            <a:r>
              <a:rPr lang="en-US" dirty="0" smtClean="0"/>
              <a:t>TF-IDF not </a:t>
            </a:r>
            <a:r>
              <a:rPr lang="en-US" dirty="0"/>
              <a:t>generally used for word-word similarity</a:t>
            </a:r>
            <a:endParaRPr lang="en-US" dirty="0" smtClean="0"/>
          </a:p>
          <a:p>
            <a:r>
              <a:rPr lang="en-US" dirty="0" smtClean="0"/>
              <a:t>But </a:t>
            </a:r>
            <a:r>
              <a:rPr lang="en-US" dirty="0" smtClean="0"/>
              <a:t>is by far the most common weighting when we are considering the relationship of words to documents</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38</a:t>
            </a:fld>
            <a:endParaRPr lang="en-US"/>
          </a:p>
        </p:txBody>
      </p:sp>
    </p:spTree>
    <p:extLst>
      <p:ext uri="{BB962C8B-B14F-4D97-AF65-F5344CB8AC3E}">
        <p14:creationId xmlns:p14="http://schemas.microsoft.com/office/powerpoint/2010/main" val="241626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Positive </a:t>
            </a:r>
            <a:r>
              <a:rPr lang="en-US" sz="3600" dirty="0" err="1" smtClean="0">
                <a:solidFill>
                  <a:srgbClr val="A4001D"/>
                </a:solidFill>
                <a:ea typeface="ＭＳ Ｐゴシック" charset="0"/>
                <a:cs typeface="Calibri"/>
              </a:rPr>
              <a:t>Pointwise</a:t>
            </a:r>
            <a:r>
              <a:rPr lang="en-US" sz="3600" dirty="0" smtClean="0">
                <a:solidFill>
                  <a:srgbClr val="A4001D"/>
                </a:solidFill>
                <a:ea typeface="ＭＳ Ｐゴシック" charset="0"/>
                <a:cs typeface="Calibri"/>
              </a:rPr>
              <a:t> Mutual Information (PPMI)</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204346458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66700"/>
            <a:ext cx="7467600" cy="1238250"/>
          </a:xfrm>
        </p:spPr>
        <p:txBody>
          <a:bodyPr/>
          <a:lstStyle/>
          <a:p>
            <a:r>
              <a:rPr lang="en-US" dirty="0" smtClean="0"/>
              <a:t>Distributional models of </a:t>
            </a:r>
            <a:r>
              <a:rPr lang="en-US" dirty="0"/>
              <a:t>meaning</a:t>
            </a:r>
            <a:br>
              <a:rPr lang="en-US" dirty="0"/>
            </a:br>
            <a:r>
              <a:rPr lang="en-US" dirty="0" smtClean="0"/>
              <a:t>= vector-space </a:t>
            </a:r>
            <a:r>
              <a:rPr lang="en-US" dirty="0"/>
              <a:t>models of </a:t>
            </a:r>
            <a:r>
              <a:rPr lang="en-US"/>
              <a:t>meaning </a:t>
            </a:r>
            <a:r>
              <a:rPr lang="en-US" smtClean="0"/>
              <a:t/>
            </a:r>
            <a:br>
              <a:rPr lang="en-US" smtClean="0"/>
            </a:br>
            <a:r>
              <a:rPr lang="en-US" smtClean="0"/>
              <a:t>= vector </a:t>
            </a:r>
            <a:r>
              <a:rPr lang="en-US" dirty="0" smtClean="0"/>
              <a:t>semantics</a:t>
            </a:r>
            <a:endParaRPr lang="en-US" dirty="0"/>
          </a:p>
        </p:txBody>
      </p:sp>
      <p:sp>
        <p:nvSpPr>
          <p:cNvPr id="3" name="Content Placeholder 2"/>
          <p:cNvSpPr>
            <a:spLocks noGrp="1"/>
          </p:cNvSpPr>
          <p:nvPr>
            <p:ph idx="1"/>
          </p:nvPr>
        </p:nvSpPr>
        <p:spPr>
          <a:xfrm>
            <a:off x="609600" y="1600200"/>
            <a:ext cx="8382000" cy="3486150"/>
          </a:xfrm>
        </p:spPr>
        <p:txBody>
          <a:bodyPr/>
          <a:lstStyle/>
          <a:p>
            <a:pPr marL="0" indent="0">
              <a:buNone/>
            </a:pPr>
            <a:r>
              <a:rPr lang="en-US" b="1" dirty="0" smtClean="0"/>
              <a:t>Intuitions</a:t>
            </a:r>
            <a:r>
              <a:rPr lang="en-US" dirty="0" smtClean="0"/>
              <a:t>:  </a:t>
            </a:r>
            <a:r>
              <a:rPr lang="en-US" dirty="0" err="1" smtClean="0"/>
              <a:t>Zellig</a:t>
            </a:r>
            <a:r>
              <a:rPr lang="en-US" dirty="0" smtClean="0"/>
              <a:t> </a:t>
            </a:r>
            <a:r>
              <a:rPr lang="en-US" dirty="0"/>
              <a:t>Harris (1954</a:t>
            </a:r>
            <a:r>
              <a:rPr lang="en-US" dirty="0" smtClean="0"/>
              <a:t>):</a:t>
            </a:r>
          </a:p>
          <a:p>
            <a:pPr lvl="1"/>
            <a:r>
              <a:rPr lang="en-US" sz="2400" dirty="0"/>
              <a:t>“oculist and eye-doctor … occur in almost the same environments</a:t>
            </a:r>
            <a:r>
              <a:rPr lang="en-US" sz="2400" dirty="0" smtClean="0"/>
              <a:t>”</a:t>
            </a:r>
          </a:p>
          <a:p>
            <a:pPr lvl="1"/>
            <a:r>
              <a:rPr lang="en-US" sz="2400" dirty="0" smtClean="0"/>
              <a:t>“If A and B have almost identical environments we say that they are synonyms.”</a:t>
            </a:r>
          </a:p>
          <a:p>
            <a:pPr marL="0" indent="0">
              <a:buNone/>
            </a:pPr>
            <a:endParaRPr lang="en-US" sz="1050" dirty="0"/>
          </a:p>
          <a:p>
            <a:pPr marL="0" indent="0">
              <a:buNone/>
            </a:pPr>
            <a:r>
              <a:rPr lang="en-US" dirty="0"/>
              <a:t>Firth (1957): </a:t>
            </a:r>
            <a:endParaRPr lang="en-US" dirty="0" smtClean="0"/>
          </a:p>
          <a:p>
            <a:pPr lvl="1"/>
            <a:r>
              <a:rPr lang="en-US" sz="2400" dirty="0" smtClean="0"/>
              <a:t>“</a:t>
            </a:r>
            <a:r>
              <a:rPr lang="en-US" sz="2400" dirty="0"/>
              <a:t>You shall know a word by the company it keeps!”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spTree>
    <p:extLst>
      <p:ext uri="{BB962C8B-B14F-4D97-AF65-F5344CB8AC3E}">
        <p14:creationId xmlns:p14="http://schemas.microsoft.com/office/powerpoint/2010/main" val="531761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raw counts</a:t>
            </a:r>
            <a:endParaRPr lang="en-US" dirty="0"/>
          </a:p>
        </p:txBody>
      </p:sp>
      <p:sp>
        <p:nvSpPr>
          <p:cNvPr id="3" name="Content Placeholder 2"/>
          <p:cNvSpPr>
            <a:spLocks noGrp="1"/>
          </p:cNvSpPr>
          <p:nvPr>
            <p:ph idx="1"/>
          </p:nvPr>
        </p:nvSpPr>
        <p:spPr/>
        <p:txBody>
          <a:bodyPr/>
          <a:lstStyle/>
          <a:p>
            <a:r>
              <a:rPr lang="en-US" sz="2800" dirty="0" smtClean="0"/>
              <a:t>Raw word frequency is not a great measure of association between words</a:t>
            </a:r>
          </a:p>
          <a:p>
            <a:pPr lvl="1"/>
            <a:r>
              <a:rPr lang="en-US" dirty="0" smtClean="0"/>
              <a:t>It’s very skewed</a:t>
            </a:r>
          </a:p>
          <a:p>
            <a:pPr lvl="2"/>
            <a:r>
              <a:rPr lang="en-US" dirty="0" smtClean="0"/>
              <a:t>“the” and “of” are very frequent, but maybe not the most discriminative</a:t>
            </a:r>
          </a:p>
          <a:p>
            <a:r>
              <a:rPr lang="en-US" dirty="0" smtClean="0"/>
              <a:t>We’d rather have a measure that asks whether a context word is </a:t>
            </a:r>
            <a:r>
              <a:rPr lang="en-US" b="1" dirty="0" smtClean="0"/>
              <a:t>particularly informative </a:t>
            </a:r>
            <a:r>
              <a:rPr lang="en-US" dirty="0" smtClean="0"/>
              <a:t>about the target word.</a:t>
            </a:r>
          </a:p>
          <a:p>
            <a:pPr lvl="1"/>
            <a:r>
              <a:rPr lang="en-US" sz="2400" dirty="0" smtClean="0">
                <a:solidFill>
                  <a:srgbClr val="0000FF"/>
                </a:solidFill>
              </a:rPr>
              <a:t>Positive </a:t>
            </a:r>
            <a:r>
              <a:rPr lang="en-US" sz="2400" dirty="0" err="1" smtClean="0">
                <a:solidFill>
                  <a:srgbClr val="0000FF"/>
                </a:solidFill>
              </a:rPr>
              <a:t>Pointwise</a:t>
            </a:r>
            <a:r>
              <a:rPr lang="en-US" sz="2400" dirty="0" smtClean="0">
                <a:solidFill>
                  <a:srgbClr val="0000FF"/>
                </a:solidFill>
              </a:rPr>
              <a:t> Mutual Information (PPMI)</a:t>
            </a:r>
            <a:endParaRPr lang="en-US" sz="2400" dirty="0" smtClean="0"/>
          </a:p>
        </p:txBody>
      </p:sp>
      <p:sp>
        <p:nvSpPr>
          <p:cNvPr id="4" name="Slide Number Placeholder 3"/>
          <p:cNvSpPr>
            <a:spLocks noGrp="1"/>
          </p:cNvSpPr>
          <p:nvPr>
            <p:ph type="sldNum" sz="quarter" idx="12"/>
          </p:nvPr>
        </p:nvSpPr>
        <p:spPr/>
        <p:txBody>
          <a:bodyPr/>
          <a:lstStyle/>
          <a:p>
            <a:fld id="{10F35DC5-7E65-8247-99AB-4E984F8A921E}" type="slidenum">
              <a:rPr lang="en-US" smtClean="0"/>
              <a:pPr/>
              <a:t>40</a:t>
            </a:fld>
            <a:endParaRPr lang="en-US"/>
          </a:p>
        </p:txBody>
      </p:sp>
    </p:spTree>
    <p:extLst>
      <p:ext uri="{BB962C8B-B14F-4D97-AF65-F5344CB8AC3E}">
        <p14:creationId xmlns:p14="http://schemas.microsoft.com/office/powerpoint/2010/main" val="1496694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1371600" y="209550"/>
            <a:ext cx="7467600" cy="74295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609600" y="1428750"/>
                <a:ext cx="7924800" cy="3714750"/>
              </a:xfrm>
            </p:spPr>
            <p:txBody>
              <a:bodyPr/>
              <a:lstStyle/>
              <a:p>
                <a:pPr marL="0" indent="0">
                  <a:buNone/>
                </a:pPr>
                <a:r>
                  <a:rPr lang="en-US" b="1" dirty="0" smtClean="0"/>
                  <a:t>Pointwise </a:t>
                </a:r>
                <a:r>
                  <a:rPr lang="en-US" b="1" dirty="0"/>
                  <a:t>mutual information</a:t>
                </a:r>
                <a:r>
                  <a:rPr lang="en-US" dirty="0"/>
                  <a:t>: </a:t>
                </a:r>
                <a:endParaRPr lang="en-US" dirty="0" smtClean="0"/>
              </a:p>
              <a:p>
                <a:pPr marL="457200" lvl="1" indent="0">
                  <a:buNone/>
                </a:pPr>
                <a:r>
                  <a:rPr lang="en-US" sz="1800" dirty="0" smtClean="0"/>
                  <a:t>Do events </a:t>
                </a:r>
                <a:r>
                  <a:rPr lang="en-US" sz="1800" dirty="0"/>
                  <a:t>x and y </a:t>
                </a:r>
                <a:r>
                  <a:rPr lang="en-US" sz="1800" dirty="0" smtClean="0"/>
                  <a:t>co-occur more than if they were independent?</a:t>
                </a:r>
              </a:p>
              <a:p>
                <a:pPr lvl="1"/>
                <a:endParaRPr lang="en-US" sz="1100" dirty="0"/>
              </a:p>
              <a:p>
                <a:endParaRPr lang="en-US" b="1" dirty="0" smtClean="0"/>
              </a:p>
              <a:p>
                <a:pPr marL="0" lvl="1" indent="0">
                  <a:buClr>
                    <a:srgbClr val="CC0000"/>
                  </a:buClr>
                  <a:buNone/>
                </a:pPr>
                <a:r>
                  <a:rPr lang="en-US" sz="2400" b="1" dirty="0" smtClean="0"/>
                  <a:t>PMI </a:t>
                </a:r>
                <a:r>
                  <a:rPr lang="en-US" sz="2400" b="1" dirty="0"/>
                  <a:t>between two words</a:t>
                </a:r>
                <a:r>
                  <a:rPr lang="en-US" sz="2400" dirty="0" smtClean="0"/>
                  <a:t>:  </a:t>
                </a:r>
                <a:r>
                  <a:rPr lang="en-US" sz="1600" dirty="0" smtClean="0">
                    <a:solidFill>
                      <a:schemeClr val="bg1">
                        <a:lumMod val="65000"/>
                      </a:schemeClr>
                    </a:solidFill>
                  </a:rPr>
                  <a:t>(</a:t>
                </a:r>
                <a:r>
                  <a:rPr lang="en-US" sz="1600" dirty="0">
                    <a:solidFill>
                      <a:schemeClr val="bg1">
                        <a:lumMod val="65000"/>
                      </a:schemeClr>
                    </a:solidFill>
                  </a:rPr>
                  <a:t>Church &amp; Hanks 1989</a:t>
                </a:r>
                <a:r>
                  <a:rPr lang="en-US" sz="1600" dirty="0" smtClean="0">
                    <a:solidFill>
                      <a:schemeClr val="bg1">
                        <a:lumMod val="65000"/>
                      </a:schemeClr>
                    </a:solidFill>
                  </a:rPr>
                  <a:t>)</a:t>
                </a:r>
                <a:endParaRPr lang="en-US" dirty="0"/>
              </a:p>
              <a:p>
                <a:pPr marL="457200" lvl="1" indent="0">
                  <a:buNone/>
                </a:pPr>
                <a:r>
                  <a:rPr lang="en-US" sz="1800" dirty="0"/>
                  <a:t> Do </a:t>
                </a:r>
                <a:r>
                  <a:rPr lang="en-US" sz="1800" dirty="0" smtClean="0"/>
                  <a:t>words x </a:t>
                </a:r>
                <a:r>
                  <a:rPr lang="en-US" sz="1800" dirty="0"/>
                  <a:t>and y co-occur more than if they were independent</a:t>
                </a:r>
                <a:r>
                  <a:rPr lang="en-US" sz="1800" dirty="0" smtClean="0"/>
                  <a:t>? </a:t>
                </a:r>
                <a:endParaRPr lang="en-US" sz="1800" dirty="0"/>
              </a:p>
              <a:p>
                <a:pPr>
                  <a:buFont typeface="Wingdings" pitchFamily="-65" charset="2"/>
                  <a:buNone/>
                </a:pPr>
                <a:endParaRPr lang="en-US" sz="2000" b="0" i="0" dirty="0" smtClean="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000" b="0" i="0" smtClean="0">
                          <a:latin typeface="Cambria Math" charset="0"/>
                        </a:rPr>
                        <m:t>PMI</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𝑤𝑜𝑟𝑑</m:t>
                              </m:r>
                            </m:e>
                            <m:sub>
                              <m:r>
                                <a:rPr lang="en-US" sz="2000" b="0" i="1" smtClean="0">
                                  <a:latin typeface="Cambria Math" charset="0"/>
                                </a:rPr>
                                <m:t>1</m:t>
                              </m:r>
                            </m:sub>
                          </m:sSub>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𝑤𝑜𝑟𝑑</m:t>
                              </m:r>
                            </m:e>
                            <m:sub>
                              <m:r>
                                <a:rPr lang="en-US" sz="2000" b="0" i="1" smtClean="0">
                                  <a:latin typeface="Cambria Math" charset="0"/>
                                </a:rPr>
                                <m:t>2</m:t>
                              </m:r>
                            </m:sub>
                          </m:sSub>
                        </m:e>
                      </m:d>
                      <m:r>
                        <a:rPr lang="en-US" sz="2000" b="0" i="1" smtClean="0">
                          <a:latin typeface="Cambria Math" charset="0"/>
                        </a:rPr>
                        <m:t>=</m:t>
                      </m:r>
                      <m:sSub>
                        <m:sSubPr>
                          <m:ctrlPr>
                            <a:rPr lang="en-US" sz="2000" i="1">
                              <a:latin typeface="Cambria Math" charset="0"/>
                            </a:rPr>
                          </m:ctrlPr>
                        </m:sSubPr>
                        <m:e>
                          <m:r>
                            <m:rPr>
                              <m:nor/>
                            </m:rPr>
                            <a:rPr lang="en-US" sz="2000" b="0" i="0" smtClean="0">
                              <a:latin typeface="Cambria Math" charset="0"/>
                            </a:rPr>
                            <m:t>log</m:t>
                          </m:r>
                        </m:e>
                        <m:sub>
                          <m:r>
                            <a:rPr lang="en-US" sz="2000" b="0" i="1" smtClean="0">
                              <a:latin typeface="Cambria Math" charset="0"/>
                            </a:rPr>
                            <m:t>2</m:t>
                          </m:r>
                        </m:sub>
                      </m:sSub>
                      <m:f>
                        <m:fPr>
                          <m:ctrlPr>
                            <a:rPr lang="en-US" sz="2000" b="0" i="1" smtClean="0">
                              <a:latin typeface="Cambria Math" charset="0"/>
                            </a:rPr>
                          </m:ctrlPr>
                        </m:fPr>
                        <m:num>
                          <m:r>
                            <a:rPr lang="en-US" sz="2000" b="0" i="1" smtClean="0">
                              <a:latin typeface="Cambria Math" charset="0"/>
                            </a:rPr>
                            <m:t>𝑃</m:t>
                          </m:r>
                          <m:r>
                            <a:rPr lang="en-US" sz="2000" b="0" i="1" smtClean="0">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r>
                            <a:rPr lang="en-US" sz="2000" i="1">
                              <a:latin typeface="Cambria Math" charset="0"/>
                            </a:rPr>
                            <m:t>, </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r>
                            <a:rPr lang="en-US" sz="2000" b="0" i="1" smtClean="0">
                              <a:latin typeface="Cambria Math" charset="0"/>
                            </a:rPr>
                            <m:t>)</m:t>
                          </m:r>
                        </m:num>
                        <m:den>
                          <m:r>
                            <a:rPr lang="en-US" sz="2000" b="0" i="1" smtClean="0">
                              <a:latin typeface="Cambria Math" charset="0"/>
                            </a:rPr>
                            <m:t>𝑃</m:t>
                          </m:r>
                          <m:d>
                            <m:dPr>
                              <m:ctrlPr>
                                <a:rPr lang="en-US" sz="2000" b="0" i="1" smtClean="0">
                                  <a:latin typeface="Cambria Math" charset="0"/>
                                </a:rPr>
                              </m:ctrlPr>
                            </m:dPr>
                            <m:e>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e>
                          </m:d>
                          <m:r>
                            <a:rPr lang="en-US" sz="2000" b="0" i="1" smtClean="0">
                              <a:latin typeface="Cambria Math" charset="0"/>
                            </a:rPr>
                            <m:t>𝑃</m:t>
                          </m:r>
                          <m:r>
                            <a:rPr lang="en-US" sz="2000" b="0" i="1" smtClean="0">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b="0" i="1" smtClean="0">
                                  <a:latin typeface="Cambria Math" charset="0"/>
                                </a:rPr>
                                <m:t>2</m:t>
                              </m:r>
                            </m:sub>
                          </m:sSub>
                          <m:r>
                            <a:rPr lang="en-US" sz="2000" b="0" i="1" smtClean="0">
                              <a:latin typeface="Cambria Math" charset="0"/>
                            </a:rPr>
                            <m:t>)</m:t>
                          </m:r>
                        </m:den>
                      </m:f>
                    </m:oMath>
                  </m:oMathPara>
                </a14:m>
                <a:endParaRPr lang="en-US" sz="20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609600" y="1428750"/>
                <a:ext cx="7924800" cy="3714750"/>
              </a:xfrm>
              <a:blipFill rotWithShape="0">
                <a:blip r:embed="rId4"/>
                <a:stretch>
                  <a:fillRect l="-1154" t="-1311"/>
                </a:stretch>
              </a:blipFill>
            </p:spPr>
            <p:txBody>
              <a:bodyPr/>
              <a:lstStyle/>
              <a:p>
                <a:r>
                  <a:rPr lang="en-US">
                    <a:noFill/>
                  </a:rPr>
                  <a:t> </a:t>
                </a:r>
              </a:p>
            </p:txBody>
          </p:sp>
        </mc:Fallback>
      </mc:AlternateContent>
      <p:graphicFrame>
        <p:nvGraphicFramePr>
          <p:cNvPr id="7" name="Object 4"/>
          <p:cNvGraphicFramePr>
            <a:graphicFrameLocks noChangeAspect="1"/>
          </p:cNvGraphicFramePr>
          <p:nvPr>
            <p:extLst/>
          </p:nvPr>
        </p:nvGraphicFramePr>
        <p:xfrm>
          <a:off x="2971800" y="2266950"/>
          <a:ext cx="3017838" cy="636084"/>
        </p:xfrm>
        <a:graphic>
          <a:graphicData uri="http://schemas.openxmlformats.org/presentationml/2006/ole">
            <mc:AlternateContent xmlns:mc="http://schemas.openxmlformats.org/markup-compatibility/2006">
              <mc:Choice xmlns:v="urn:schemas-microsoft-com:vml" Requires="v">
                <p:oleObj spid="_x0000_s28701" name="Equation" r:id="rId5" imgW="1689100" imgH="355600" progId="Equation.3">
                  <p:embed/>
                </p:oleObj>
              </mc:Choice>
              <mc:Fallback>
                <p:oleObj name="Equation" r:id="rId5" imgW="1689100" imgH="355600" progId="Equation.3">
                  <p:embed/>
                  <p:pic>
                    <p:nvPicPr>
                      <p:cNvPr id="0" name=""/>
                      <p:cNvPicPr>
                        <a:picLocks noChangeAspect="1" noChangeArrowheads="1"/>
                      </p:cNvPicPr>
                      <p:nvPr/>
                    </p:nvPicPr>
                    <p:blipFill>
                      <a:blip r:embed="rId6"/>
                      <a:srcRect/>
                      <a:stretch>
                        <a:fillRect/>
                      </a:stretch>
                    </p:blipFill>
                    <p:spPr bwMode="auto">
                      <a:xfrm>
                        <a:off x="2971800" y="2266950"/>
                        <a:ext cx="3017838" cy="636084"/>
                      </a:xfrm>
                      <a:prstGeom prst="rect">
                        <a:avLst/>
                      </a:prstGeom>
                      <a:noFill/>
                      <a:effectLst/>
                      <a:extLst/>
                    </p:spPr>
                  </p:pic>
                </p:oleObj>
              </mc:Fallback>
            </mc:AlternateContent>
          </a:graphicData>
        </a:graphic>
      </p:graphicFrame>
    </p:spTree>
    <p:extLst>
      <p:ext uri="{BB962C8B-B14F-4D97-AF65-F5344CB8AC3E}">
        <p14:creationId xmlns:p14="http://schemas.microsoft.com/office/powerpoint/2010/main" val="14718823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371600" y="133350"/>
            <a:ext cx="7467600" cy="742950"/>
          </a:xfrm>
        </p:spPr>
        <p:txBody>
          <a:bodyPr/>
          <a:lstStyle/>
          <a:p>
            <a:r>
              <a:rPr lang="en-US" dirty="0" smtClean="0"/>
              <a:t>PMI applied to dependency relations</a:t>
            </a:r>
            <a:endParaRPr lang="en-US" dirty="0"/>
          </a:p>
        </p:txBody>
      </p:sp>
      <p:sp>
        <p:nvSpPr>
          <p:cNvPr id="109571" name="Rectangle 3"/>
          <p:cNvSpPr>
            <a:spLocks noGrp="1" noChangeArrowheads="1"/>
          </p:cNvSpPr>
          <p:nvPr>
            <p:ph sz="quarter" idx="1"/>
          </p:nvPr>
        </p:nvSpPr>
        <p:spPr>
          <a:xfrm>
            <a:off x="304800" y="3867150"/>
            <a:ext cx="7010400" cy="1143000"/>
          </a:xfrm>
        </p:spPr>
        <p:txBody>
          <a:bodyPr/>
          <a:lstStyle/>
          <a:p>
            <a:pPr>
              <a:lnSpc>
                <a:spcPct val="90000"/>
              </a:lnSpc>
            </a:pPr>
            <a:r>
              <a:rPr lang="en-US" sz="2200" dirty="0" smtClean="0">
                <a:latin typeface="Courier"/>
                <a:cs typeface="Courier"/>
              </a:rPr>
              <a:t>“Drink it” </a:t>
            </a:r>
            <a:r>
              <a:rPr lang="en-US" sz="2200" dirty="0" smtClean="0"/>
              <a:t>more </a:t>
            </a:r>
            <a:r>
              <a:rPr lang="en-US" sz="2200" dirty="0"/>
              <a:t>common than </a:t>
            </a:r>
            <a:r>
              <a:rPr lang="en-US" sz="2200" dirty="0">
                <a:latin typeface="Courier"/>
                <a:cs typeface="Courier"/>
              </a:rPr>
              <a:t>“drink wine”</a:t>
            </a:r>
          </a:p>
          <a:p>
            <a:pPr>
              <a:lnSpc>
                <a:spcPct val="90000"/>
              </a:lnSpc>
            </a:pPr>
            <a:r>
              <a:rPr lang="en-US" sz="2200" dirty="0"/>
              <a:t>But “</a:t>
            </a:r>
            <a:r>
              <a:rPr lang="en-US" sz="2200" dirty="0">
                <a:latin typeface="Courier"/>
                <a:cs typeface="Courier"/>
              </a:rPr>
              <a:t>wine</a:t>
            </a:r>
            <a:r>
              <a:rPr lang="en-US" sz="2200" dirty="0"/>
              <a:t>” is a better “drinkable” thing than “</a:t>
            </a:r>
            <a:r>
              <a:rPr lang="en-US" sz="2200" dirty="0">
                <a:latin typeface="Courier"/>
                <a:cs typeface="Courier"/>
              </a:rPr>
              <a:t>it</a:t>
            </a:r>
            <a:r>
              <a:rPr lang="en-US" sz="2200" dirty="0" smtClean="0"/>
              <a:t>”</a:t>
            </a:r>
            <a:endParaRPr lang="en-US" sz="2200" dirty="0"/>
          </a:p>
        </p:txBody>
      </p:sp>
      <p:graphicFrame>
        <p:nvGraphicFramePr>
          <p:cNvPr id="2" name="Table 1"/>
          <p:cNvGraphicFramePr>
            <a:graphicFrameLocks noGrp="1"/>
          </p:cNvGraphicFramePr>
          <p:nvPr>
            <p:extLst/>
          </p:nvPr>
        </p:nvGraphicFramePr>
        <p:xfrm>
          <a:off x="2438400" y="1489710"/>
          <a:ext cx="4114800" cy="2225040"/>
        </p:xfrm>
        <a:graphic>
          <a:graphicData uri="http://schemas.openxmlformats.org/drawingml/2006/table">
            <a:tbl>
              <a:tblPr firstRow="1" bandRow="1">
                <a:tableStyleId>{5C22544A-7EE6-4342-B048-85BDC9FD1C3A}</a:tableStyleId>
              </a:tblPr>
              <a:tblGrid>
                <a:gridCol w="1981200"/>
                <a:gridCol w="990600"/>
                <a:gridCol w="1143000"/>
              </a:tblGrid>
              <a:tr h="370840">
                <a:tc>
                  <a:txBody>
                    <a:bodyPr/>
                    <a:lstStyle/>
                    <a:p>
                      <a:r>
                        <a:rPr lang="en-US" dirty="0" smtClean="0"/>
                        <a:t>Object of “drink”</a:t>
                      </a:r>
                      <a:endParaRPr lang="en-US" dirty="0"/>
                    </a:p>
                  </a:txBody>
                  <a:tcPr/>
                </a:tc>
                <a:tc>
                  <a:txBody>
                    <a:bodyPr/>
                    <a:lstStyle/>
                    <a:p>
                      <a:r>
                        <a:rPr lang="en-US" dirty="0" smtClean="0"/>
                        <a:t>Count</a:t>
                      </a:r>
                      <a:endParaRPr lang="en-US" dirty="0"/>
                    </a:p>
                  </a:txBody>
                  <a:tcPr/>
                </a:tc>
                <a:tc>
                  <a:txBody>
                    <a:bodyPr/>
                    <a:lstStyle/>
                    <a:p>
                      <a:r>
                        <a:rPr lang="en-US" dirty="0" smtClean="0"/>
                        <a:t>PMI</a:t>
                      </a:r>
                      <a:endParaRPr lang="en-US" dirty="0"/>
                    </a:p>
                  </a:txBody>
                  <a:tcPr/>
                </a:tc>
              </a:tr>
              <a:tr h="370840">
                <a:tc>
                  <a:txBody>
                    <a:bodyPr/>
                    <a:lstStyle/>
                    <a:p>
                      <a:r>
                        <a:rPr lang="en-US" dirty="0" smtClean="0"/>
                        <a:t>it</a:t>
                      </a:r>
                      <a:endParaRPr lang="en-US" dirty="0"/>
                    </a:p>
                  </a:txBody>
                  <a:tcPr/>
                </a:tc>
                <a:tc>
                  <a:txBody>
                    <a:bodyPr/>
                    <a:lstStyle/>
                    <a:p>
                      <a:r>
                        <a:rPr lang="en-US" dirty="0" smtClean="0"/>
                        <a:t>3</a:t>
                      </a:r>
                      <a:endParaRPr lang="en-US" dirty="0"/>
                    </a:p>
                  </a:txBody>
                  <a:tcPr/>
                </a:tc>
                <a:tc>
                  <a:txBody>
                    <a:bodyPr/>
                    <a:lstStyle/>
                    <a:p>
                      <a:r>
                        <a:rPr lang="en-US" dirty="0" smtClean="0"/>
                        <a:t>1.3</a:t>
                      </a:r>
                      <a:endParaRPr lang="en-US" dirty="0"/>
                    </a:p>
                  </a:txBody>
                  <a:tcPr/>
                </a:tc>
              </a:tr>
              <a:tr h="370840">
                <a:tc>
                  <a:txBody>
                    <a:bodyPr/>
                    <a:lstStyle/>
                    <a:p>
                      <a:r>
                        <a:rPr lang="en-US" dirty="0" smtClean="0"/>
                        <a:t>anything</a:t>
                      </a:r>
                      <a:endParaRPr lang="en-US" dirty="0"/>
                    </a:p>
                  </a:txBody>
                  <a:tcPr/>
                </a:tc>
                <a:tc>
                  <a:txBody>
                    <a:bodyPr/>
                    <a:lstStyle/>
                    <a:p>
                      <a:r>
                        <a:rPr lang="en-US" dirty="0" smtClean="0"/>
                        <a:t>3</a:t>
                      </a:r>
                      <a:endParaRPr lang="en-US" dirty="0"/>
                    </a:p>
                  </a:txBody>
                  <a:tcPr/>
                </a:tc>
                <a:tc>
                  <a:txBody>
                    <a:bodyPr/>
                    <a:lstStyle/>
                    <a:p>
                      <a:r>
                        <a:rPr lang="en-US" dirty="0" smtClean="0"/>
                        <a:t>5.2</a:t>
                      </a:r>
                      <a:endParaRPr lang="en-US" dirty="0"/>
                    </a:p>
                  </a:txBody>
                  <a:tcPr/>
                </a:tc>
              </a:tr>
              <a:tr h="370840">
                <a:tc>
                  <a:txBody>
                    <a:bodyPr/>
                    <a:lstStyle/>
                    <a:p>
                      <a:r>
                        <a:rPr lang="en-US" dirty="0" smtClean="0"/>
                        <a:t>wine</a:t>
                      </a:r>
                      <a:endParaRPr lang="en-US" dirty="0"/>
                    </a:p>
                  </a:txBody>
                  <a:tcPr/>
                </a:tc>
                <a:tc>
                  <a:txBody>
                    <a:bodyPr/>
                    <a:lstStyle/>
                    <a:p>
                      <a:r>
                        <a:rPr lang="en-US" dirty="0" smtClean="0"/>
                        <a:t>2</a:t>
                      </a:r>
                      <a:endParaRPr lang="en-US" dirty="0"/>
                    </a:p>
                  </a:txBody>
                  <a:tcPr/>
                </a:tc>
                <a:tc>
                  <a:txBody>
                    <a:bodyPr/>
                    <a:lstStyle/>
                    <a:p>
                      <a:r>
                        <a:rPr lang="en-US" dirty="0" smtClean="0"/>
                        <a:t>9.3</a:t>
                      </a:r>
                      <a:endParaRPr lang="en-US" dirty="0"/>
                    </a:p>
                  </a:txBody>
                  <a:tcPr/>
                </a:tc>
              </a:tr>
              <a:tr h="370840">
                <a:tc>
                  <a:txBody>
                    <a:bodyPr/>
                    <a:lstStyle/>
                    <a:p>
                      <a:r>
                        <a:rPr lang="en-US" dirty="0" smtClean="0"/>
                        <a:t>tea</a:t>
                      </a:r>
                      <a:endParaRPr lang="en-US" dirty="0"/>
                    </a:p>
                  </a:txBody>
                  <a:tcPr/>
                </a:tc>
                <a:tc>
                  <a:txBody>
                    <a:bodyPr/>
                    <a:lstStyle/>
                    <a:p>
                      <a:r>
                        <a:rPr lang="en-US" dirty="0" smtClean="0"/>
                        <a:t>2</a:t>
                      </a:r>
                      <a:endParaRPr lang="en-US" dirty="0"/>
                    </a:p>
                  </a:txBody>
                  <a:tcPr/>
                </a:tc>
                <a:tc>
                  <a:txBody>
                    <a:bodyPr/>
                    <a:lstStyle/>
                    <a:p>
                      <a:r>
                        <a:rPr lang="en-US" dirty="0" smtClean="0"/>
                        <a:t>11.8</a:t>
                      </a:r>
                      <a:endParaRPr lang="en-US" dirty="0"/>
                    </a:p>
                  </a:txBody>
                  <a:tcPr/>
                </a:tc>
              </a:tr>
              <a:tr h="370840">
                <a:tc>
                  <a:txBody>
                    <a:bodyPr/>
                    <a:lstStyle/>
                    <a:p>
                      <a:r>
                        <a:rPr lang="en-US" dirty="0" smtClean="0"/>
                        <a:t>liquid</a:t>
                      </a:r>
                      <a:endParaRPr lang="en-US" dirty="0"/>
                    </a:p>
                  </a:txBody>
                  <a:tcPr/>
                </a:tc>
                <a:tc>
                  <a:txBody>
                    <a:bodyPr/>
                    <a:lstStyle/>
                    <a:p>
                      <a:r>
                        <a:rPr lang="en-US" dirty="0" smtClean="0"/>
                        <a:t>2</a:t>
                      </a:r>
                      <a:endParaRPr lang="en-US" dirty="0"/>
                    </a:p>
                  </a:txBody>
                  <a:tcPr/>
                </a:tc>
                <a:tc>
                  <a:txBody>
                    <a:bodyPr/>
                    <a:lstStyle/>
                    <a:p>
                      <a:r>
                        <a:rPr lang="en-US" dirty="0" smtClean="0"/>
                        <a:t>10.5</a:t>
                      </a:r>
                      <a:endParaRPr lang="en-US" dirty="0"/>
                    </a:p>
                  </a:txBody>
                  <a:tcPr/>
                </a:tc>
              </a:tr>
            </a:tbl>
          </a:graphicData>
        </a:graphic>
      </p:graphicFrame>
      <p:sp>
        <p:nvSpPr>
          <p:cNvPr id="3" name="TextBox 2"/>
          <p:cNvSpPr txBox="1"/>
          <p:nvPr/>
        </p:nvSpPr>
        <p:spPr>
          <a:xfrm>
            <a:off x="1905000" y="895351"/>
            <a:ext cx="7086599" cy="307777"/>
          </a:xfrm>
          <a:prstGeom prst="rect">
            <a:avLst/>
          </a:prstGeom>
          <a:noFill/>
        </p:spPr>
        <p:txBody>
          <a:bodyPr wrap="square" rtlCol="0">
            <a:spAutoFit/>
          </a:bodyPr>
          <a:lstStyle/>
          <a:p>
            <a:r>
              <a:rPr lang="en-US" sz="1400" dirty="0" err="1" smtClean="0"/>
              <a:t>Hindle</a:t>
            </a:r>
            <a:r>
              <a:rPr lang="en-US" sz="1400" dirty="0" smtClean="0"/>
              <a:t>, Don. 1990. Noun Classification from Predicate-Argument Structure. ACL</a:t>
            </a:r>
            <a:endParaRPr lang="en-US" sz="1400" dirty="0"/>
          </a:p>
        </p:txBody>
      </p:sp>
      <p:graphicFrame>
        <p:nvGraphicFramePr>
          <p:cNvPr id="7" name="Table 6"/>
          <p:cNvGraphicFramePr>
            <a:graphicFrameLocks noGrp="1"/>
          </p:cNvGraphicFramePr>
          <p:nvPr>
            <p:extLst/>
          </p:nvPr>
        </p:nvGraphicFramePr>
        <p:xfrm>
          <a:off x="2438400" y="1504950"/>
          <a:ext cx="4114800" cy="2219960"/>
        </p:xfrm>
        <a:graphic>
          <a:graphicData uri="http://schemas.openxmlformats.org/drawingml/2006/table">
            <a:tbl>
              <a:tblPr firstRow="1" bandRow="1">
                <a:tableStyleId>{5C22544A-7EE6-4342-B048-85BDC9FD1C3A}</a:tableStyleId>
              </a:tblPr>
              <a:tblGrid>
                <a:gridCol w="1981200"/>
                <a:gridCol w="990600"/>
                <a:gridCol w="1143000"/>
              </a:tblGrid>
              <a:tr h="218440">
                <a:tc>
                  <a:txBody>
                    <a:bodyPr/>
                    <a:lstStyle/>
                    <a:p>
                      <a:r>
                        <a:rPr lang="en-US" dirty="0" smtClean="0"/>
                        <a:t>Object of “drink”</a:t>
                      </a:r>
                      <a:endParaRPr lang="en-US" dirty="0"/>
                    </a:p>
                  </a:txBody>
                  <a:tcPr/>
                </a:tc>
                <a:tc>
                  <a:txBody>
                    <a:bodyPr/>
                    <a:lstStyle/>
                    <a:p>
                      <a:r>
                        <a:rPr lang="en-US" dirty="0" smtClean="0"/>
                        <a:t>Count</a:t>
                      </a:r>
                      <a:endParaRPr lang="en-US" dirty="0"/>
                    </a:p>
                  </a:txBody>
                  <a:tcPr/>
                </a:tc>
                <a:tc>
                  <a:txBody>
                    <a:bodyPr/>
                    <a:lstStyle/>
                    <a:p>
                      <a:r>
                        <a:rPr lang="en-US" dirty="0" smtClean="0"/>
                        <a:t>PMI</a:t>
                      </a:r>
                      <a:endParaRPr lang="en-US" dirty="0"/>
                    </a:p>
                  </a:txBody>
                  <a:tcPr/>
                </a:tc>
              </a:tr>
              <a:tr h="370840">
                <a:tc>
                  <a:txBody>
                    <a:bodyPr/>
                    <a:lstStyle/>
                    <a:p>
                      <a:r>
                        <a:rPr lang="en-US" dirty="0" smtClean="0"/>
                        <a:t>tea</a:t>
                      </a:r>
                      <a:endParaRPr lang="en-US" dirty="0"/>
                    </a:p>
                  </a:txBody>
                  <a:tcPr/>
                </a:tc>
                <a:tc>
                  <a:txBody>
                    <a:bodyPr/>
                    <a:lstStyle/>
                    <a:p>
                      <a:r>
                        <a:rPr lang="en-US" dirty="0" smtClean="0"/>
                        <a:t>2</a:t>
                      </a:r>
                      <a:endParaRPr lang="en-US" dirty="0"/>
                    </a:p>
                  </a:txBody>
                  <a:tcPr/>
                </a:tc>
                <a:tc>
                  <a:txBody>
                    <a:bodyPr/>
                    <a:lstStyle/>
                    <a:p>
                      <a:r>
                        <a:rPr lang="en-US" dirty="0" smtClean="0"/>
                        <a:t>11.8</a:t>
                      </a:r>
                      <a:endParaRPr lang="en-US" dirty="0"/>
                    </a:p>
                  </a:txBody>
                  <a:tcPr/>
                </a:tc>
              </a:tr>
              <a:tr h="370840">
                <a:tc>
                  <a:txBody>
                    <a:bodyPr/>
                    <a:lstStyle/>
                    <a:p>
                      <a:r>
                        <a:rPr lang="en-US" dirty="0" smtClean="0"/>
                        <a:t>liquid</a:t>
                      </a:r>
                      <a:endParaRPr lang="en-US" dirty="0"/>
                    </a:p>
                  </a:txBody>
                  <a:tcPr/>
                </a:tc>
                <a:tc>
                  <a:txBody>
                    <a:bodyPr/>
                    <a:lstStyle/>
                    <a:p>
                      <a:r>
                        <a:rPr lang="en-US" dirty="0" smtClean="0"/>
                        <a:t>2</a:t>
                      </a:r>
                      <a:endParaRPr lang="en-US" dirty="0"/>
                    </a:p>
                  </a:txBody>
                  <a:tcPr/>
                </a:tc>
                <a:tc>
                  <a:txBody>
                    <a:bodyPr/>
                    <a:lstStyle/>
                    <a:p>
                      <a:r>
                        <a:rPr lang="en-US" dirty="0" smtClean="0"/>
                        <a:t>10.5</a:t>
                      </a:r>
                      <a:endParaRPr lang="en-US" dirty="0"/>
                    </a:p>
                  </a:txBody>
                  <a:tcPr/>
                </a:tc>
              </a:tr>
              <a:tr h="370840">
                <a:tc>
                  <a:txBody>
                    <a:bodyPr/>
                    <a:lstStyle/>
                    <a:p>
                      <a:r>
                        <a:rPr lang="en-US" dirty="0" smtClean="0"/>
                        <a:t>wine</a:t>
                      </a:r>
                      <a:endParaRPr lang="en-US" dirty="0"/>
                    </a:p>
                  </a:txBody>
                  <a:tcPr/>
                </a:tc>
                <a:tc>
                  <a:txBody>
                    <a:bodyPr/>
                    <a:lstStyle/>
                    <a:p>
                      <a:r>
                        <a:rPr lang="en-US" dirty="0" smtClean="0"/>
                        <a:t>2</a:t>
                      </a:r>
                      <a:endParaRPr lang="en-US" dirty="0"/>
                    </a:p>
                  </a:txBody>
                  <a:tcPr/>
                </a:tc>
                <a:tc>
                  <a:txBody>
                    <a:bodyPr/>
                    <a:lstStyle/>
                    <a:p>
                      <a:r>
                        <a:rPr lang="en-US" dirty="0" smtClean="0"/>
                        <a:t>9.3</a:t>
                      </a:r>
                      <a:endParaRPr lang="en-US" dirty="0"/>
                    </a:p>
                  </a:txBody>
                  <a:tcPr/>
                </a:tc>
              </a:tr>
              <a:tr h="370840">
                <a:tc>
                  <a:txBody>
                    <a:bodyPr/>
                    <a:lstStyle/>
                    <a:p>
                      <a:r>
                        <a:rPr lang="en-US" dirty="0" smtClean="0"/>
                        <a:t>anything</a:t>
                      </a:r>
                      <a:endParaRPr lang="en-US" dirty="0"/>
                    </a:p>
                  </a:txBody>
                  <a:tcPr/>
                </a:tc>
                <a:tc>
                  <a:txBody>
                    <a:bodyPr/>
                    <a:lstStyle/>
                    <a:p>
                      <a:r>
                        <a:rPr lang="en-US" dirty="0" smtClean="0"/>
                        <a:t>3</a:t>
                      </a:r>
                      <a:endParaRPr lang="en-US" dirty="0"/>
                    </a:p>
                  </a:txBody>
                  <a:tcPr/>
                </a:tc>
                <a:tc>
                  <a:txBody>
                    <a:bodyPr/>
                    <a:lstStyle/>
                    <a:p>
                      <a:r>
                        <a:rPr lang="en-US" dirty="0" smtClean="0"/>
                        <a:t>5.2</a:t>
                      </a:r>
                      <a:endParaRPr lang="en-US" dirty="0"/>
                    </a:p>
                  </a:txBody>
                  <a:tcPr/>
                </a:tc>
              </a:tr>
              <a:tr h="370840">
                <a:tc>
                  <a:txBody>
                    <a:bodyPr/>
                    <a:lstStyle/>
                    <a:p>
                      <a:r>
                        <a:rPr lang="en-US" dirty="0" smtClean="0"/>
                        <a:t>it</a:t>
                      </a:r>
                      <a:endParaRPr lang="en-US" dirty="0"/>
                    </a:p>
                  </a:txBody>
                  <a:tcPr/>
                </a:tc>
                <a:tc>
                  <a:txBody>
                    <a:bodyPr/>
                    <a:lstStyle/>
                    <a:p>
                      <a:r>
                        <a:rPr lang="en-US" dirty="0" smtClean="0"/>
                        <a:t>3</a:t>
                      </a:r>
                      <a:endParaRPr lang="en-US" dirty="0"/>
                    </a:p>
                  </a:txBody>
                  <a:tcPr/>
                </a:tc>
                <a:tc>
                  <a:txBody>
                    <a:bodyPr/>
                    <a:lstStyle/>
                    <a:p>
                      <a:r>
                        <a:rPr lang="en-US" dirty="0" smtClean="0"/>
                        <a:t>1.3</a:t>
                      </a:r>
                      <a:endParaRPr lang="en-US" dirty="0"/>
                    </a:p>
                  </a:txBody>
                  <a:tcPr/>
                </a:tc>
              </a:tr>
            </a:tbl>
          </a:graphicData>
        </a:graphic>
      </p:graphicFrame>
    </p:spTree>
    <p:extLst>
      <p:ext uri="{BB962C8B-B14F-4D97-AF65-F5344CB8AC3E}">
        <p14:creationId xmlns:p14="http://schemas.microsoft.com/office/powerpoint/2010/main" val="80487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1371600" y="-171450"/>
            <a:ext cx="7467600" cy="742950"/>
          </a:xfrm>
        </p:spPr>
        <p:txBody>
          <a:bodyPr/>
          <a:lstStyle/>
          <a:p>
            <a:r>
              <a:rPr lang="en-US" dirty="0" smtClean="0"/>
              <a:t>Positive </a:t>
            </a:r>
            <a:r>
              <a:rPr lang="en-US" dirty="0" err="1" smtClean="0"/>
              <a:t>Pointwise</a:t>
            </a:r>
            <a:r>
              <a:rPr lang="en-US" dirty="0" smtClean="0"/>
              <a:t> </a:t>
            </a:r>
            <a:r>
              <a:rPr lang="en-US" dirty="0"/>
              <a:t>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1143000" y="666750"/>
                <a:ext cx="8153400" cy="3429000"/>
              </a:xfrm>
            </p:spPr>
            <p:txBody>
              <a:bodyPr/>
              <a:lstStyle/>
              <a:p>
                <a:pPr marL="342900" lvl="1" indent="-342900">
                  <a:buClr>
                    <a:srgbClr val="CC0000"/>
                  </a:buClr>
                </a:pPr>
                <a:r>
                  <a:rPr lang="en-US" sz="2400" dirty="0" smtClean="0"/>
                  <a:t>PMI ranges from </a:t>
                </a:r>
                <a14:m>
                  <m:oMath xmlns:m="http://schemas.openxmlformats.org/officeDocument/2006/math">
                    <m:r>
                      <a:rPr lang="en-US" sz="2400" b="0" i="1" smtClean="0">
                        <a:latin typeface="Cambria Math" charset="0"/>
                      </a:rPr>
                      <m:t>−</m:t>
                    </m:r>
                    <m:r>
                      <a:rPr lang="en-US" sz="2400" b="0" i="1" smtClean="0">
                        <a:latin typeface="Cambria Math" charset="0"/>
                        <a:ea typeface="Cambria Math" charset="0"/>
                        <a:cs typeface="Cambria Math" charset="0"/>
                      </a:rPr>
                      <m:t>∞  </m:t>
                    </m:r>
                    <m:r>
                      <m:rPr>
                        <m:nor/>
                      </m:rPr>
                      <a:rPr lang="en-US" sz="2400"/>
                      <m:t>to</m:t>
                    </m:r>
                    <m:r>
                      <a:rPr lang="en-US" sz="2400" b="0" i="1" smtClean="0">
                        <a:latin typeface="Cambria Math" charset="0"/>
                      </a:rPr>
                      <m:t> </m:t>
                    </m:r>
                    <m:r>
                      <a:rPr lang="en-US" sz="2400" b="0" i="1">
                        <a:latin typeface="Cambria Math" charset="0"/>
                        <a:ea typeface="Cambria Math" charset="0"/>
                        <a:cs typeface="Cambria Math" charset="0"/>
                      </a:rPr>
                      <m:t>+∞</m:t>
                    </m:r>
                  </m:oMath>
                </a14:m>
                <a:endParaRPr lang="en-US" sz="2400" dirty="0"/>
              </a:p>
              <a:p>
                <a:pPr marL="342900" lvl="1" indent="-342900">
                  <a:buClr>
                    <a:srgbClr val="CC0000"/>
                  </a:buClr>
                </a:pPr>
                <a:r>
                  <a:rPr lang="en-US" sz="2400" dirty="0" smtClean="0"/>
                  <a:t>But the negative values are problematic</a:t>
                </a:r>
              </a:p>
              <a:p>
                <a:pPr marL="685800" lvl="2" indent="-342900"/>
                <a:r>
                  <a:rPr lang="en-US" sz="2400" dirty="0" smtClean="0"/>
                  <a:t>Things are co-occurring </a:t>
                </a:r>
                <a:r>
                  <a:rPr lang="en-US" sz="2400" b="1" dirty="0" smtClean="0"/>
                  <a:t>less than </a:t>
                </a:r>
                <a:r>
                  <a:rPr lang="en-US" sz="2400" dirty="0" smtClean="0"/>
                  <a:t>we expect by chance</a:t>
                </a:r>
              </a:p>
              <a:p>
                <a:pPr marL="685800" lvl="2" indent="-342900"/>
                <a:r>
                  <a:rPr lang="en-US" sz="2400" dirty="0" smtClean="0"/>
                  <a:t>Unreliable without enormous corpora</a:t>
                </a:r>
              </a:p>
              <a:p>
                <a:pPr marL="1028700" lvl="3" indent="-342900"/>
                <a:r>
                  <a:rPr lang="en-US" sz="2000" dirty="0" smtClean="0"/>
                  <a:t>Imagine w1 and w2 whose probability is each 10</a:t>
                </a:r>
                <a:r>
                  <a:rPr lang="en-US" sz="2000" baseline="30000" dirty="0" smtClean="0"/>
                  <a:t>-6</a:t>
                </a:r>
                <a:endParaRPr lang="en-US" sz="2000" dirty="0"/>
              </a:p>
              <a:p>
                <a:pPr marL="1028700" lvl="3" indent="-342900"/>
                <a:r>
                  <a:rPr lang="en-US" sz="2000" dirty="0" smtClean="0"/>
                  <a:t>Hard to be sure p(w1,w2) is significantly different </a:t>
                </a:r>
                <a:r>
                  <a:rPr lang="en-US" sz="2000" dirty="0"/>
                  <a:t>than </a:t>
                </a:r>
                <a:r>
                  <a:rPr lang="en-US" sz="2000" dirty="0" smtClean="0"/>
                  <a:t>10</a:t>
                </a:r>
                <a:r>
                  <a:rPr lang="en-US" sz="2000" baseline="30000" dirty="0" smtClean="0"/>
                  <a:t>-12</a:t>
                </a:r>
                <a:r>
                  <a:rPr lang="en-US" sz="2000" dirty="0" smtClean="0"/>
                  <a:t> </a:t>
                </a:r>
              </a:p>
              <a:p>
                <a:pPr marL="685800" lvl="2" indent="-342900"/>
                <a:r>
                  <a:rPr lang="en-US" sz="2600" dirty="0" smtClean="0"/>
                  <a:t>Plus it’s not clear people are good at “</a:t>
                </a:r>
                <a:r>
                  <a:rPr lang="en-US" sz="2600" dirty="0" err="1" smtClean="0"/>
                  <a:t>unrelatedness</a:t>
                </a:r>
                <a:r>
                  <a:rPr lang="en-US" sz="2600" dirty="0" smtClean="0"/>
                  <a:t>”</a:t>
                </a:r>
                <a:endParaRPr lang="en-US" sz="2600" dirty="0"/>
              </a:p>
              <a:p>
                <a:pPr marL="342900" lvl="1" indent="-342900"/>
                <a:r>
                  <a:rPr lang="en-US" sz="2400" dirty="0" smtClean="0"/>
                  <a:t>So we just replace negative PMI values by 0</a:t>
                </a:r>
              </a:p>
              <a:p>
                <a:pPr marL="342900" lvl="1" indent="-342900"/>
                <a:r>
                  <a:rPr lang="en-US" sz="2400" dirty="0" smtClean="0"/>
                  <a:t>Positive PMI (PPMI) between word1 and word2:</a:t>
                </a:r>
                <a:endParaRPr lang="en-US" sz="20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000">
                          <a:latin typeface="Cambria Math" charset="0"/>
                        </a:rPr>
                        <m:t>P</m:t>
                      </m:r>
                      <m:r>
                        <m:rPr>
                          <m:nor/>
                        </m:rPr>
                        <a:rPr lang="en-US" sz="2000" b="0" i="0" smtClean="0">
                          <a:latin typeface="Cambria Math" charset="0"/>
                        </a:rPr>
                        <m:t>P</m:t>
                      </m:r>
                      <m:r>
                        <m:rPr>
                          <m:nor/>
                        </m:rPr>
                        <a:rPr lang="en-US" sz="2000">
                          <a:latin typeface="Cambria Math" charset="0"/>
                        </a:rPr>
                        <m:t>MI</m:t>
                      </m:r>
                      <m:d>
                        <m:dPr>
                          <m:ctrlPr>
                            <a:rPr lang="en-US" sz="2000" i="1">
                              <a:latin typeface="Cambria Math" charset="0"/>
                            </a:rPr>
                          </m:ctrlPr>
                        </m:dPr>
                        <m:e>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r>
                            <a:rPr lang="en-US" sz="2000" i="1">
                              <a:latin typeface="Cambria Math" charset="0"/>
                            </a:rPr>
                            <m:t>, </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e>
                      </m:d>
                      <m:r>
                        <a:rPr lang="en-US" sz="2000" i="1">
                          <a:latin typeface="Cambria Math" charset="0"/>
                        </a:rPr>
                        <m:t>=</m:t>
                      </m:r>
                      <m:func>
                        <m:funcPr>
                          <m:ctrlPr>
                            <a:rPr lang="en-US" sz="2000" b="0" i="1" smtClean="0">
                              <a:latin typeface="Cambria Math" charset="0"/>
                            </a:rPr>
                          </m:ctrlPr>
                        </m:funcPr>
                        <m:fName>
                          <m:r>
                            <m:rPr>
                              <m:sty m:val="p"/>
                            </m:rPr>
                            <a:rPr lang="en-US" sz="2000" b="0" i="0" smtClean="0">
                              <a:latin typeface="Cambria Math" charset="0"/>
                            </a:rPr>
                            <m:t>max</m:t>
                          </m:r>
                        </m:fName>
                        <m:e>
                          <m:d>
                            <m:dPr>
                              <m:ctrlPr>
                                <a:rPr lang="en-US" sz="2000" i="1">
                                  <a:latin typeface="Cambria Math" charset="0"/>
                                </a:rPr>
                              </m:ctrlPr>
                            </m:dPr>
                            <m:e>
                              <m:sSub>
                                <m:sSubPr>
                                  <m:ctrlPr>
                                    <a:rPr lang="en-US" sz="2000" i="1">
                                      <a:latin typeface="Cambria Math" charset="0"/>
                                    </a:rPr>
                                  </m:ctrlPr>
                                </m:sSubPr>
                                <m:e>
                                  <m:r>
                                    <m:rPr>
                                      <m:nor/>
                                    </m:rPr>
                                    <a:rPr lang="en-US" sz="2000">
                                      <a:latin typeface="Cambria Math" charset="0"/>
                                    </a:rPr>
                                    <m:t>log</m:t>
                                  </m:r>
                                </m:e>
                                <m:sub>
                                  <m:r>
                                    <a:rPr lang="en-US" sz="2000" i="1">
                                      <a:latin typeface="Cambria Math" charset="0"/>
                                    </a:rPr>
                                    <m:t>2</m:t>
                                  </m:r>
                                </m:sub>
                              </m:sSub>
                              <m:f>
                                <m:fPr>
                                  <m:ctrlPr>
                                    <a:rPr lang="en-US" sz="2000" i="1">
                                      <a:latin typeface="Cambria Math" charset="0"/>
                                    </a:rPr>
                                  </m:ctrlPr>
                                </m:fPr>
                                <m:num>
                                  <m:r>
                                    <a:rPr lang="en-US" sz="2000" i="1">
                                      <a:latin typeface="Cambria Math" charset="0"/>
                                    </a:rPr>
                                    <m:t>𝑃</m:t>
                                  </m:r>
                                  <m:r>
                                    <a:rPr lang="en-US" sz="2000" i="1">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r>
                                    <a:rPr lang="en-US" sz="2000" i="1">
                                      <a:latin typeface="Cambria Math" charset="0"/>
                                    </a:rPr>
                                    <m:t>, </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r>
                                    <a:rPr lang="en-US" sz="2000" i="1">
                                      <a:latin typeface="Cambria Math" charset="0"/>
                                    </a:rPr>
                                    <m:t>)</m:t>
                                  </m:r>
                                </m:num>
                                <m:den>
                                  <m:r>
                                    <a:rPr lang="en-US" sz="2000" i="1">
                                      <a:latin typeface="Cambria Math" charset="0"/>
                                    </a:rPr>
                                    <m:t>𝑃</m:t>
                                  </m:r>
                                  <m:d>
                                    <m:dPr>
                                      <m:ctrlPr>
                                        <a:rPr lang="en-US" sz="2000" i="1">
                                          <a:latin typeface="Cambria Math" charset="0"/>
                                        </a:rPr>
                                      </m:ctrlPr>
                                    </m:dPr>
                                    <m:e>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e>
                                  </m:d>
                                  <m:r>
                                    <a:rPr lang="en-US" sz="2000" i="1">
                                      <a:latin typeface="Cambria Math" charset="0"/>
                                    </a:rPr>
                                    <m:t>𝑃</m:t>
                                  </m:r>
                                  <m:r>
                                    <a:rPr lang="en-US" sz="2000" i="1">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r>
                                    <a:rPr lang="en-US" sz="2000" i="1">
                                      <a:latin typeface="Cambria Math" charset="0"/>
                                    </a:rPr>
                                    <m:t>)</m:t>
                                  </m:r>
                                </m:den>
                              </m:f>
                              <m:r>
                                <a:rPr lang="en-US" sz="2000" i="1">
                                  <a:latin typeface="Cambria Math" charset="0"/>
                                </a:rPr>
                                <m:t>,0</m:t>
                              </m:r>
                            </m:e>
                          </m:d>
                        </m:e>
                      </m:func>
                    </m:oMath>
                  </m:oMathPara>
                </a14:m>
                <a:endParaRPr lang="en-US" sz="1800" b="1" dirty="0"/>
              </a:p>
              <a:p>
                <a:pPr lvl="1"/>
                <a:endParaRPr lang="en-US" sz="1800" dirty="0"/>
              </a:p>
              <a:p>
                <a:pPr>
                  <a:buFont typeface="Wingdings" pitchFamily="-65" charset="2"/>
                  <a:buNone/>
                </a:pPr>
                <a:endParaRPr lang="en-US" sz="20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1143000" y="666750"/>
                <a:ext cx="8153400" cy="3429000"/>
              </a:xfrm>
              <a:blipFill rotWithShape="0">
                <a:blip r:embed="rId3"/>
                <a:stretch>
                  <a:fillRect l="-1122" t="-1421" b="-29840"/>
                </a:stretch>
              </a:blipFill>
            </p:spPr>
            <p:txBody>
              <a:bodyPr/>
              <a:lstStyle/>
              <a:p>
                <a:r>
                  <a:rPr lang="en-US">
                    <a:noFill/>
                  </a:rPr>
                  <a:t> </a:t>
                </a:r>
              </a:p>
            </p:txBody>
          </p:sp>
        </mc:Fallback>
      </mc:AlternateContent>
    </p:spTree>
    <p:extLst>
      <p:ext uri="{BB962C8B-B14F-4D97-AF65-F5344CB8AC3E}">
        <p14:creationId xmlns:p14="http://schemas.microsoft.com/office/powerpoint/2010/main" val="1667958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09550"/>
            <a:ext cx="7467600" cy="742950"/>
          </a:xfrm>
        </p:spPr>
        <p:txBody>
          <a:bodyPr/>
          <a:lstStyle/>
          <a:p>
            <a:r>
              <a:rPr lang="en-US" dirty="0" smtClean="0"/>
              <a:t>Computing PPMI on a term-context matrix</a:t>
            </a:r>
            <a:endParaRPr lang="en-US" dirty="0"/>
          </a:p>
        </p:txBody>
      </p:sp>
      <p:sp>
        <p:nvSpPr>
          <p:cNvPr id="3" name="Content Placeholder 2"/>
          <p:cNvSpPr>
            <a:spLocks noGrp="1"/>
          </p:cNvSpPr>
          <p:nvPr>
            <p:ph idx="1"/>
          </p:nvPr>
        </p:nvSpPr>
        <p:spPr>
          <a:xfrm>
            <a:off x="304800" y="1200150"/>
            <a:ext cx="8534400" cy="3333750"/>
          </a:xfrm>
        </p:spPr>
        <p:txBody>
          <a:bodyPr/>
          <a:lstStyle/>
          <a:p>
            <a:r>
              <a:rPr lang="en-US" dirty="0" smtClean="0"/>
              <a:t>Matrix </a:t>
            </a:r>
            <a:r>
              <a:rPr lang="en-US" dirty="0" smtClean="0">
                <a:latin typeface="Times New Roman"/>
                <a:cs typeface="Times New Roman"/>
              </a:rPr>
              <a:t>F</a:t>
            </a:r>
            <a:r>
              <a:rPr lang="en-US" dirty="0" smtClean="0"/>
              <a:t> with </a:t>
            </a:r>
            <a:r>
              <a:rPr lang="en-US" dirty="0" smtClean="0">
                <a:latin typeface="Times New Roman"/>
                <a:cs typeface="Times New Roman"/>
              </a:rPr>
              <a:t>W</a:t>
            </a:r>
            <a:r>
              <a:rPr lang="en-US" dirty="0" smtClean="0"/>
              <a:t> rows (words) and </a:t>
            </a:r>
            <a:r>
              <a:rPr lang="en-US" dirty="0" smtClean="0">
                <a:latin typeface="Times New Roman"/>
                <a:cs typeface="Times New Roman"/>
              </a:rPr>
              <a:t>C</a:t>
            </a:r>
            <a:r>
              <a:rPr lang="en-US" dirty="0" smtClean="0"/>
              <a:t> columns (contexts)</a:t>
            </a:r>
          </a:p>
          <a:p>
            <a:r>
              <a:rPr lang="en-US" dirty="0" err="1" smtClean="0">
                <a:latin typeface="Times New Roman"/>
                <a:cs typeface="Times New Roman"/>
              </a:rPr>
              <a:t>f</a:t>
            </a:r>
            <a:r>
              <a:rPr lang="en-US" baseline="-25000" dirty="0" err="1" smtClean="0">
                <a:latin typeface="Times New Roman"/>
                <a:cs typeface="Times New Roman"/>
              </a:rPr>
              <a:t>ij</a:t>
            </a:r>
            <a:r>
              <a:rPr lang="en-US" dirty="0" smtClean="0"/>
              <a:t> is # of times </a:t>
            </a:r>
            <a:r>
              <a:rPr lang="en-US" dirty="0" err="1" smtClean="0">
                <a:latin typeface="Times New Roman"/>
                <a:cs typeface="Times New Roman"/>
              </a:rPr>
              <a:t>w</a:t>
            </a:r>
            <a:r>
              <a:rPr lang="en-US" baseline="-25000" dirty="0" err="1" smtClean="0">
                <a:latin typeface="Times New Roman"/>
                <a:cs typeface="Times New Roman"/>
              </a:rPr>
              <a:t>i</a:t>
            </a:r>
            <a:r>
              <a:rPr lang="en-US" dirty="0" smtClean="0"/>
              <a:t> occurs in context </a:t>
            </a:r>
            <a:r>
              <a:rPr lang="en-US" dirty="0" err="1" smtClean="0">
                <a:latin typeface="Times New Roman"/>
                <a:cs typeface="Times New Roman"/>
              </a:rPr>
              <a:t>c</a:t>
            </a:r>
            <a:r>
              <a:rPr lang="en-US" baseline="-25000" dirty="0" err="1" smtClean="0">
                <a:latin typeface="Times New Roman"/>
                <a:cs typeface="Times New Roman"/>
              </a:rPr>
              <a:t>j</a:t>
            </a:r>
            <a:endParaRPr lang="en-US"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44</a:t>
            </a:fld>
            <a:endParaRPr lang="en-US"/>
          </a:p>
        </p:txBody>
      </p:sp>
      <p:pic>
        <p:nvPicPr>
          <p:cNvPr id="5" name="Picture 4" descr="matrix.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657350"/>
            <a:ext cx="3505200" cy="831648"/>
          </a:xfrm>
          <a:prstGeom prst="rect">
            <a:avLst/>
          </a:prstGeom>
        </p:spPr>
      </p:pic>
      <p:graphicFrame>
        <p:nvGraphicFramePr>
          <p:cNvPr id="6" name="Object 5"/>
          <p:cNvGraphicFramePr>
            <a:graphicFrameLocks noChangeAspect="1"/>
          </p:cNvGraphicFramePr>
          <p:nvPr>
            <p:extLst/>
          </p:nvPr>
        </p:nvGraphicFramePr>
        <p:xfrm>
          <a:off x="381000" y="2571750"/>
          <a:ext cx="1397907" cy="1168400"/>
        </p:xfrm>
        <a:graphic>
          <a:graphicData uri="http://schemas.openxmlformats.org/presentationml/2006/ole">
            <mc:AlternateContent xmlns:mc="http://schemas.openxmlformats.org/markup-compatibility/2006">
              <mc:Choice xmlns:v="urn:schemas-microsoft-com:vml" Requires="v">
                <p:oleObj spid="_x0000_s29825" name="Equation" r:id="rId4" imgW="850900" imgH="711200" progId="Equation.3">
                  <p:embed/>
                </p:oleObj>
              </mc:Choice>
              <mc:Fallback>
                <p:oleObj name="Equation" r:id="rId4" imgW="850900" imgH="711200" progId="Equation.3">
                  <p:embed/>
                  <p:pic>
                    <p:nvPicPr>
                      <p:cNvPr id="0" name=""/>
                      <p:cNvPicPr/>
                      <p:nvPr/>
                    </p:nvPicPr>
                    <p:blipFill>
                      <a:blip r:embed="rId5"/>
                      <a:stretch>
                        <a:fillRect/>
                      </a:stretch>
                    </p:blipFill>
                    <p:spPr>
                      <a:xfrm>
                        <a:off x="381000" y="2571750"/>
                        <a:ext cx="1397907" cy="11684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133600" y="2190750"/>
          <a:ext cx="1418771" cy="1627414"/>
        </p:xfrm>
        <a:graphic>
          <a:graphicData uri="http://schemas.openxmlformats.org/presentationml/2006/ole">
            <mc:AlternateContent xmlns:mc="http://schemas.openxmlformats.org/markup-compatibility/2006">
              <mc:Choice xmlns:v="urn:schemas-microsoft-com:vml" Requires="v">
                <p:oleObj spid="_x0000_s29826" name="Equation" r:id="rId6" imgW="863600" imgH="990600" progId="Equation.3">
                  <p:embed/>
                </p:oleObj>
              </mc:Choice>
              <mc:Fallback>
                <p:oleObj name="Equation" r:id="rId6" imgW="863600" imgH="990600" progId="Equation.3">
                  <p:embed/>
                  <p:pic>
                    <p:nvPicPr>
                      <p:cNvPr id="0" name=""/>
                      <p:cNvPicPr/>
                      <p:nvPr/>
                    </p:nvPicPr>
                    <p:blipFill>
                      <a:blip r:embed="rId7"/>
                      <a:stretch>
                        <a:fillRect/>
                      </a:stretch>
                    </p:blipFill>
                    <p:spPr>
                      <a:xfrm>
                        <a:off x="2133600" y="2190750"/>
                        <a:ext cx="1418771" cy="1627414"/>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3886200" y="2190750"/>
          <a:ext cx="1460500" cy="1585686"/>
        </p:xfrm>
        <a:graphic>
          <a:graphicData uri="http://schemas.openxmlformats.org/presentationml/2006/ole">
            <mc:AlternateContent xmlns:mc="http://schemas.openxmlformats.org/markup-compatibility/2006">
              <mc:Choice xmlns:v="urn:schemas-microsoft-com:vml" Requires="v">
                <p:oleObj spid="_x0000_s29827" name="Equation" r:id="rId8" imgW="889000" imgH="965200" progId="Equation.3">
                  <p:embed/>
                </p:oleObj>
              </mc:Choice>
              <mc:Fallback>
                <p:oleObj name="Equation" r:id="rId8" imgW="889000" imgH="965200" progId="Equation.3">
                  <p:embed/>
                  <p:pic>
                    <p:nvPicPr>
                      <p:cNvPr id="0" name=""/>
                      <p:cNvPicPr/>
                      <p:nvPr/>
                    </p:nvPicPr>
                    <p:blipFill>
                      <a:blip r:embed="rId9"/>
                      <a:stretch>
                        <a:fillRect/>
                      </a:stretch>
                    </p:blipFill>
                    <p:spPr>
                      <a:xfrm>
                        <a:off x="3886200" y="2190750"/>
                        <a:ext cx="1460500" cy="1585686"/>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741363" y="4105275"/>
          <a:ext cx="1857375" cy="752475"/>
        </p:xfrm>
        <a:graphic>
          <a:graphicData uri="http://schemas.openxmlformats.org/presentationml/2006/ole">
            <mc:AlternateContent xmlns:mc="http://schemas.openxmlformats.org/markup-compatibility/2006">
              <mc:Choice xmlns:v="urn:schemas-microsoft-com:vml" Requires="v">
                <p:oleObj spid="_x0000_s29828" name="Equation" r:id="rId10" imgW="1130300" imgH="457200" progId="Equation.3">
                  <p:embed/>
                </p:oleObj>
              </mc:Choice>
              <mc:Fallback>
                <p:oleObj name="Equation" r:id="rId10" imgW="1130300" imgH="457200" progId="Equation.3">
                  <p:embed/>
                  <p:pic>
                    <p:nvPicPr>
                      <p:cNvPr id="0" name=""/>
                      <p:cNvPicPr/>
                      <p:nvPr/>
                    </p:nvPicPr>
                    <p:blipFill>
                      <a:blip r:embed="rId11"/>
                      <a:stretch>
                        <a:fillRect/>
                      </a:stretch>
                    </p:blipFill>
                    <p:spPr>
                      <a:xfrm>
                        <a:off x="741363" y="4105275"/>
                        <a:ext cx="1857375" cy="752475"/>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3352800" y="4019550"/>
          <a:ext cx="3194050" cy="898525"/>
        </p:xfrm>
        <a:graphic>
          <a:graphicData uri="http://schemas.openxmlformats.org/presentationml/2006/ole">
            <mc:AlternateContent xmlns:mc="http://schemas.openxmlformats.org/markup-compatibility/2006">
              <mc:Choice xmlns:v="urn:schemas-microsoft-com:vml" Requires="v">
                <p:oleObj spid="_x0000_s29829" name="Equation" r:id="rId12" imgW="1943100" imgH="546100" progId="Equation.3">
                  <p:embed/>
                </p:oleObj>
              </mc:Choice>
              <mc:Fallback>
                <p:oleObj name="Equation" r:id="rId12" imgW="1943100" imgH="546100" progId="Equation.3">
                  <p:embed/>
                  <p:pic>
                    <p:nvPicPr>
                      <p:cNvPr id="0" name=""/>
                      <p:cNvPicPr/>
                      <p:nvPr/>
                    </p:nvPicPr>
                    <p:blipFill>
                      <a:blip r:embed="rId13"/>
                      <a:stretch>
                        <a:fillRect/>
                      </a:stretch>
                    </p:blipFill>
                    <p:spPr>
                      <a:xfrm>
                        <a:off x="3352800" y="4019550"/>
                        <a:ext cx="3194050" cy="898525"/>
                      </a:xfrm>
                      <a:prstGeom prst="rect">
                        <a:avLst/>
                      </a:prstGeom>
                    </p:spPr>
                  </p:pic>
                </p:oleObj>
              </mc:Fallback>
            </mc:AlternateContent>
          </a:graphicData>
        </a:graphic>
      </p:graphicFrame>
    </p:spTree>
    <p:extLst>
      <p:ext uri="{BB962C8B-B14F-4D97-AF65-F5344CB8AC3E}">
        <p14:creationId xmlns:p14="http://schemas.microsoft.com/office/powerpoint/2010/main" val="217330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038350"/>
            <a:ext cx="3124200" cy="1295400"/>
          </a:xfrm>
        </p:spPr>
        <p:txBody>
          <a:bodyPr/>
          <a:lstStyle/>
          <a:p>
            <a:pPr marL="0" indent="0">
              <a:buNone/>
            </a:pPr>
            <a:r>
              <a:rPr lang="en-US" sz="2000" dirty="0" smtClean="0"/>
              <a:t>p(w=</a:t>
            </a:r>
            <a:r>
              <a:rPr lang="en-US" sz="2000" dirty="0" err="1" smtClean="0"/>
              <a:t>information,c</a:t>
            </a:r>
            <a:r>
              <a:rPr lang="en-US" sz="2000" dirty="0" smtClean="0"/>
              <a:t>=data) = </a:t>
            </a:r>
          </a:p>
          <a:p>
            <a:pPr marL="0" indent="0">
              <a:buNone/>
            </a:pPr>
            <a:r>
              <a:rPr lang="en-US" sz="2000" dirty="0" smtClean="0"/>
              <a:t>p(w=information) =</a:t>
            </a:r>
          </a:p>
          <a:p>
            <a:pPr marL="0" indent="0">
              <a:buNone/>
            </a:pPr>
            <a:r>
              <a:rPr lang="en-US" sz="2000" dirty="0" smtClean="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45</a:t>
            </a:fld>
            <a:endParaRPr lang="en-US" dirty="0"/>
          </a:p>
        </p:txBody>
      </p:sp>
      <p:graphicFrame>
        <p:nvGraphicFramePr>
          <p:cNvPr id="5" name="Object 4"/>
          <p:cNvGraphicFramePr>
            <a:graphicFrameLocks noChangeAspect="1"/>
          </p:cNvGraphicFramePr>
          <p:nvPr>
            <p:extLst/>
          </p:nvPr>
        </p:nvGraphicFramePr>
        <p:xfrm>
          <a:off x="3048000" y="11528"/>
          <a:ext cx="5556250" cy="1843942"/>
        </p:xfrm>
        <a:graphic>
          <a:graphicData uri="http://schemas.openxmlformats.org/presentationml/2006/ole">
            <mc:AlternateContent xmlns:mc="http://schemas.openxmlformats.org/markup-compatibility/2006">
              <mc:Choice xmlns:v="urn:schemas-microsoft-com:vml" Requires="v">
                <p:oleObj spid="_x0000_s30849" name="Worksheet" r:id="rId3" imgW="5778500" imgH="1917700" progId="Excel.Sheet.12">
                  <p:embed/>
                </p:oleObj>
              </mc:Choice>
              <mc:Fallback>
                <p:oleObj name="Worksheet" r:id="rId3" imgW="5778500" imgH="1917700" progId="Excel.Sheet.12">
                  <p:embed/>
                  <p:pic>
                    <p:nvPicPr>
                      <p:cNvPr id="0" name=""/>
                      <p:cNvPicPr/>
                      <p:nvPr/>
                    </p:nvPicPr>
                    <p:blipFill>
                      <a:blip r:embed="rId4"/>
                      <a:stretch>
                        <a:fillRect/>
                      </a:stretch>
                    </p:blipFill>
                    <p:spPr>
                      <a:xfrm>
                        <a:off x="3048000" y="11528"/>
                        <a:ext cx="5556250" cy="1843942"/>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524000" y="2895250"/>
          <a:ext cx="6096000" cy="2248249"/>
        </p:xfrm>
        <a:graphic>
          <a:graphicData uri="http://schemas.openxmlformats.org/presentationml/2006/ole">
            <mc:AlternateContent xmlns:mc="http://schemas.openxmlformats.org/markup-compatibility/2006">
              <mc:Choice xmlns:v="urn:schemas-microsoft-com:vml" Requires="v">
                <p:oleObj spid="_x0000_s30850" name="Worksheet" r:id="rId5" imgW="6921500" imgH="2552700" progId="Excel.Sheet.12">
                  <p:embed/>
                </p:oleObj>
              </mc:Choice>
              <mc:Fallback>
                <p:oleObj name="Worksheet" r:id="rId5" imgW="6921500" imgH="2552700" progId="Excel.Sheet.12">
                  <p:embed/>
                  <p:pic>
                    <p:nvPicPr>
                      <p:cNvPr id="0" name=""/>
                      <p:cNvPicPr/>
                      <p:nvPr/>
                    </p:nvPicPr>
                    <p:blipFill>
                      <a:blip r:embed="rId6"/>
                      <a:stretch>
                        <a:fillRect/>
                      </a:stretch>
                    </p:blipFill>
                    <p:spPr>
                      <a:xfrm>
                        <a:off x="1524000" y="2895250"/>
                        <a:ext cx="6096000" cy="2248249"/>
                      </a:xfrm>
                      <a:prstGeom prst="rect">
                        <a:avLst/>
                      </a:prstGeom>
                    </p:spPr>
                  </p:pic>
                </p:oleObj>
              </mc:Fallback>
            </mc:AlternateContent>
          </a:graphicData>
        </a:graphic>
      </p:graphicFrame>
      <p:sp>
        <p:nvSpPr>
          <p:cNvPr id="8" name="TextBox 7"/>
          <p:cNvSpPr txBox="1"/>
          <p:nvPr/>
        </p:nvSpPr>
        <p:spPr>
          <a:xfrm>
            <a:off x="3733800" y="2053120"/>
            <a:ext cx="644077" cy="369332"/>
          </a:xfrm>
          <a:prstGeom prst="rect">
            <a:avLst/>
          </a:prstGeom>
          <a:noFill/>
        </p:spPr>
        <p:txBody>
          <a:bodyPr wrap="none" rtlCol="0">
            <a:spAutoFit/>
          </a:bodyPr>
          <a:lstStyle/>
          <a:p>
            <a:r>
              <a:rPr lang="en-US" sz="1800" dirty="0" smtClean="0">
                <a:latin typeface="+mn-lt"/>
              </a:rPr>
              <a:t>= .32</a:t>
            </a:r>
            <a:endParaRPr lang="en-US" sz="1800" dirty="0">
              <a:latin typeface="+mn-lt"/>
            </a:endParaRPr>
          </a:p>
        </p:txBody>
      </p:sp>
      <p:sp>
        <p:nvSpPr>
          <p:cNvPr id="9" name="TextBox 8"/>
          <p:cNvSpPr txBox="1"/>
          <p:nvPr/>
        </p:nvSpPr>
        <p:spPr>
          <a:xfrm>
            <a:off x="3124200" y="2053120"/>
            <a:ext cx="624803" cy="369332"/>
          </a:xfrm>
          <a:prstGeom prst="rect">
            <a:avLst/>
          </a:prstGeom>
          <a:noFill/>
        </p:spPr>
        <p:txBody>
          <a:bodyPr wrap="none" rtlCol="0">
            <a:spAutoFit/>
          </a:bodyPr>
          <a:lstStyle/>
          <a:p>
            <a:r>
              <a:rPr lang="en-US" sz="1800" dirty="0" smtClean="0">
                <a:latin typeface="+mn-lt"/>
              </a:rPr>
              <a:t>6/19</a:t>
            </a:r>
          </a:p>
        </p:txBody>
      </p:sp>
      <p:sp>
        <p:nvSpPr>
          <p:cNvPr id="10" name="TextBox 9"/>
          <p:cNvSpPr txBox="1"/>
          <p:nvPr/>
        </p:nvSpPr>
        <p:spPr>
          <a:xfrm>
            <a:off x="2362200" y="2419350"/>
            <a:ext cx="741797" cy="369332"/>
          </a:xfrm>
          <a:prstGeom prst="rect">
            <a:avLst/>
          </a:prstGeom>
          <a:noFill/>
        </p:spPr>
        <p:txBody>
          <a:bodyPr wrap="none" rtlCol="0">
            <a:spAutoFit/>
          </a:bodyPr>
          <a:lstStyle/>
          <a:p>
            <a:r>
              <a:rPr lang="en-US" sz="1800" dirty="0" smtClean="0">
                <a:latin typeface="+mn-lt"/>
              </a:rPr>
              <a:t>11/19</a:t>
            </a:r>
            <a:endParaRPr lang="en-US" sz="1800" dirty="0">
              <a:latin typeface="+mn-lt"/>
            </a:endParaRPr>
          </a:p>
        </p:txBody>
      </p:sp>
      <p:sp>
        <p:nvSpPr>
          <p:cNvPr id="11" name="TextBox 10"/>
          <p:cNvSpPr txBox="1"/>
          <p:nvPr/>
        </p:nvSpPr>
        <p:spPr>
          <a:xfrm>
            <a:off x="3048000" y="2419350"/>
            <a:ext cx="646331" cy="369332"/>
          </a:xfrm>
          <a:prstGeom prst="rect">
            <a:avLst/>
          </a:prstGeom>
          <a:noFill/>
        </p:spPr>
        <p:txBody>
          <a:bodyPr wrap="none" rtlCol="0">
            <a:spAutoFit/>
          </a:bodyPr>
          <a:lstStyle/>
          <a:p>
            <a:r>
              <a:rPr lang="en-US" sz="1800" dirty="0" smtClean="0">
                <a:latin typeface="+mn-lt"/>
              </a:rPr>
              <a:t>= .58</a:t>
            </a:r>
            <a:endParaRPr lang="en-US" sz="1800" dirty="0">
              <a:latin typeface="+mn-lt"/>
            </a:endParaRPr>
          </a:p>
        </p:txBody>
      </p:sp>
      <p:sp>
        <p:nvSpPr>
          <p:cNvPr id="12" name="TextBox 11"/>
          <p:cNvSpPr txBox="1"/>
          <p:nvPr/>
        </p:nvSpPr>
        <p:spPr>
          <a:xfrm>
            <a:off x="1447800" y="2785580"/>
            <a:ext cx="624803" cy="369332"/>
          </a:xfrm>
          <a:prstGeom prst="rect">
            <a:avLst/>
          </a:prstGeom>
          <a:noFill/>
        </p:spPr>
        <p:txBody>
          <a:bodyPr wrap="none" rtlCol="0">
            <a:spAutoFit/>
          </a:bodyPr>
          <a:lstStyle/>
          <a:p>
            <a:r>
              <a:rPr lang="en-US" sz="1800" dirty="0" smtClean="0">
                <a:latin typeface="+mn-lt"/>
              </a:rPr>
              <a:t>7/19</a:t>
            </a:r>
            <a:endParaRPr lang="en-US" sz="1800" dirty="0">
              <a:latin typeface="+mn-lt"/>
            </a:endParaRPr>
          </a:p>
        </p:txBody>
      </p:sp>
      <p:sp>
        <p:nvSpPr>
          <p:cNvPr id="13" name="TextBox 12"/>
          <p:cNvSpPr txBox="1"/>
          <p:nvPr/>
        </p:nvSpPr>
        <p:spPr>
          <a:xfrm>
            <a:off x="2042634" y="2785580"/>
            <a:ext cx="640948" cy="369332"/>
          </a:xfrm>
          <a:prstGeom prst="rect">
            <a:avLst/>
          </a:prstGeom>
          <a:noFill/>
        </p:spPr>
        <p:txBody>
          <a:bodyPr wrap="square" rtlCol="0">
            <a:spAutoFit/>
          </a:bodyPr>
          <a:lstStyle/>
          <a:p>
            <a:r>
              <a:rPr lang="en-US" sz="1800" dirty="0" smtClean="0">
                <a:latin typeface="+mn-lt"/>
              </a:rPr>
              <a:t>= .37</a:t>
            </a:r>
          </a:p>
        </p:txBody>
      </p:sp>
      <p:graphicFrame>
        <p:nvGraphicFramePr>
          <p:cNvPr id="14" name="Object 13"/>
          <p:cNvGraphicFramePr>
            <a:graphicFrameLocks noChangeAspect="1"/>
          </p:cNvGraphicFramePr>
          <p:nvPr>
            <p:extLst/>
          </p:nvPr>
        </p:nvGraphicFramePr>
        <p:xfrm>
          <a:off x="1219200" y="361950"/>
          <a:ext cx="1732188" cy="1447800"/>
        </p:xfrm>
        <a:graphic>
          <a:graphicData uri="http://schemas.openxmlformats.org/presentationml/2006/ole">
            <mc:AlternateContent xmlns:mc="http://schemas.openxmlformats.org/markup-compatibility/2006">
              <mc:Choice xmlns:v="urn:schemas-microsoft-com:vml" Requires="v">
                <p:oleObj spid="_x0000_s30851" name="Equation" r:id="rId7" imgW="850900" imgH="711200" progId="Equation.3">
                  <p:embed/>
                </p:oleObj>
              </mc:Choice>
              <mc:Fallback>
                <p:oleObj name="Equation" r:id="rId7" imgW="850900" imgH="711200" progId="Equation.3">
                  <p:embed/>
                  <p:pic>
                    <p:nvPicPr>
                      <p:cNvPr id="0" name=""/>
                      <p:cNvPicPr/>
                      <p:nvPr/>
                    </p:nvPicPr>
                    <p:blipFill>
                      <a:blip r:embed="rId8"/>
                      <a:stretch>
                        <a:fillRect/>
                      </a:stretch>
                    </p:blipFill>
                    <p:spPr>
                      <a:xfrm>
                        <a:off x="1219200" y="361950"/>
                        <a:ext cx="1732188" cy="1447800"/>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4724400" y="1809750"/>
          <a:ext cx="1321663" cy="1049338"/>
        </p:xfrm>
        <a:graphic>
          <a:graphicData uri="http://schemas.openxmlformats.org/presentationml/2006/ole">
            <mc:AlternateContent xmlns:mc="http://schemas.openxmlformats.org/markup-compatibility/2006">
              <mc:Choice xmlns:v="urn:schemas-microsoft-com:vml" Requires="v">
                <p:oleObj spid="_x0000_s30852" name="Equation" r:id="rId9" imgW="863600" imgH="685800" progId="Equation.3">
                  <p:embed/>
                </p:oleObj>
              </mc:Choice>
              <mc:Fallback>
                <p:oleObj name="Equation" r:id="rId9" imgW="863600" imgH="685800" progId="Equation.3">
                  <p:embed/>
                  <p:pic>
                    <p:nvPicPr>
                      <p:cNvPr id="0" name=""/>
                      <p:cNvPicPr/>
                      <p:nvPr/>
                    </p:nvPicPr>
                    <p:blipFill>
                      <a:blip r:embed="rId10"/>
                      <a:stretch>
                        <a:fillRect/>
                      </a:stretch>
                    </p:blipFill>
                    <p:spPr>
                      <a:xfrm>
                        <a:off x="4724400" y="1809750"/>
                        <a:ext cx="1321663" cy="1049338"/>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6553200" y="1809686"/>
          <a:ext cx="1295400" cy="1020202"/>
        </p:xfrm>
        <a:graphic>
          <a:graphicData uri="http://schemas.openxmlformats.org/presentationml/2006/ole">
            <mc:AlternateContent xmlns:mc="http://schemas.openxmlformats.org/markup-compatibility/2006">
              <mc:Choice xmlns:v="urn:schemas-microsoft-com:vml" Requires="v">
                <p:oleObj spid="_x0000_s30853" name="Equation" r:id="rId11" imgW="838200" imgH="660400" progId="Equation.3">
                  <p:embed/>
                </p:oleObj>
              </mc:Choice>
              <mc:Fallback>
                <p:oleObj name="Equation" r:id="rId11" imgW="838200" imgH="660400" progId="Equation.3">
                  <p:embed/>
                  <p:pic>
                    <p:nvPicPr>
                      <p:cNvPr id="0" name=""/>
                      <p:cNvPicPr/>
                      <p:nvPr/>
                    </p:nvPicPr>
                    <p:blipFill>
                      <a:blip r:embed="rId12"/>
                      <a:stretch>
                        <a:fillRect/>
                      </a:stretch>
                    </p:blipFill>
                    <p:spPr>
                      <a:xfrm>
                        <a:off x="6553200" y="1809686"/>
                        <a:ext cx="1295400" cy="1020202"/>
                      </a:xfrm>
                      <a:prstGeom prst="rect">
                        <a:avLst/>
                      </a:prstGeom>
                    </p:spPr>
                  </p:pic>
                </p:oleObj>
              </mc:Fallback>
            </mc:AlternateContent>
          </a:graphicData>
        </a:graphic>
      </p:graphicFrame>
    </p:spTree>
    <p:extLst>
      <p:ext uri="{BB962C8B-B14F-4D97-AF65-F5344CB8AC3E}">
        <p14:creationId xmlns:p14="http://schemas.microsoft.com/office/powerpoint/2010/main" val="1959631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46</a:t>
            </a:fld>
            <a:endParaRPr lang="en-US"/>
          </a:p>
        </p:txBody>
      </p:sp>
      <p:graphicFrame>
        <p:nvGraphicFramePr>
          <p:cNvPr id="8" name="Object 7"/>
          <p:cNvGraphicFramePr>
            <a:graphicFrameLocks noChangeAspect="1"/>
          </p:cNvGraphicFramePr>
          <p:nvPr>
            <p:extLst/>
          </p:nvPr>
        </p:nvGraphicFramePr>
        <p:xfrm>
          <a:off x="1276350" y="677863"/>
          <a:ext cx="1855788" cy="750887"/>
        </p:xfrm>
        <a:graphic>
          <a:graphicData uri="http://schemas.openxmlformats.org/presentationml/2006/ole">
            <mc:AlternateContent xmlns:mc="http://schemas.openxmlformats.org/markup-compatibility/2006">
              <mc:Choice xmlns:v="urn:schemas-microsoft-com:vml" Requires="v">
                <p:oleObj spid="_x0000_s31823" name="Equation" r:id="rId3" imgW="1130300" imgH="457200" progId="Equation.3">
                  <p:embed/>
                </p:oleObj>
              </mc:Choice>
              <mc:Fallback>
                <p:oleObj name="Equation" r:id="rId3" imgW="1130300" imgH="457200" progId="Equation.3">
                  <p:embed/>
                  <p:pic>
                    <p:nvPicPr>
                      <p:cNvPr id="0" name=""/>
                      <p:cNvPicPr/>
                      <p:nvPr/>
                    </p:nvPicPr>
                    <p:blipFill>
                      <a:blip r:embed="rId4"/>
                      <a:stretch>
                        <a:fillRect/>
                      </a:stretch>
                    </p:blipFill>
                    <p:spPr>
                      <a:xfrm>
                        <a:off x="1276350" y="677863"/>
                        <a:ext cx="1855788" cy="750887"/>
                      </a:xfrm>
                      <a:prstGeom prst="rect">
                        <a:avLst/>
                      </a:prstGeom>
                    </p:spPr>
                  </p:pic>
                </p:oleObj>
              </mc:Fallback>
            </mc:AlternateContent>
          </a:graphicData>
        </a:graphic>
      </p:graphicFrame>
      <p:sp>
        <p:nvSpPr>
          <p:cNvPr id="9" name="Content Placeholder 8"/>
          <p:cNvSpPr>
            <a:spLocks noGrp="1"/>
          </p:cNvSpPr>
          <p:nvPr>
            <p:ph idx="1"/>
          </p:nvPr>
        </p:nvSpPr>
        <p:spPr>
          <a:xfrm>
            <a:off x="304800" y="2343150"/>
            <a:ext cx="4267200" cy="609600"/>
          </a:xfrm>
        </p:spPr>
        <p:txBody>
          <a:bodyPr/>
          <a:lstStyle/>
          <a:p>
            <a:r>
              <a:rPr lang="en-US" dirty="0" err="1" smtClean="0"/>
              <a:t>pmi</a:t>
            </a:r>
            <a:r>
              <a:rPr lang="en-US" dirty="0" smtClean="0"/>
              <a:t>(</a:t>
            </a:r>
            <a:r>
              <a:rPr lang="en-US" dirty="0" err="1" smtClean="0"/>
              <a:t>information,data</a:t>
            </a:r>
            <a:r>
              <a:rPr lang="en-US" dirty="0" smtClean="0"/>
              <a:t>) = log</a:t>
            </a:r>
            <a:r>
              <a:rPr lang="en-US" baseline="-25000" dirty="0" smtClean="0"/>
              <a:t>2</a:t>
            </a:r>
            <a:r>
              <a:rPr lang="en-US" dirty="0" smtClean="0"/>
              <a:t> (</a:t>
            </a:r>
            <a:endParaRPr lang="en-US" dirty="0"/>
          </a:p>
        </p:txBody>
      </p:sp>
      <p:graphicFrame>
        <p:nvGraphicFramePr>
          <p:cNvPr id="10" name="Object 9"/>
          <p:cNvGraphicFramePr>
            <a:graphicFrameLocks noChangeAspect="1"/>
          </p:cNvGraphicFramePr>
          <p:nvPr>
            <p:extLst/>
          </p:nvPr>
        </p:nvGraphicFramePr>
        <p:xfrm>
          <a:off x="3200400" y="133350"/>
          <a:ext cx="5932218" cy="2107499"/>
        </p:xfrm>
        <a:graphic>
          <a:graphicData uri="http://schemas.openxmlformats.org/presentationml/2006/ole">
            <mc:AlternateContent xmlns:mc="http://schemas.openxmlformats.org/markup-compatibility/2006">
              <mc:Choice xmlns:v="urn:schemas-microsoft-com:vml" Requires="v">
                <p:oleObj spid="_x0000_s31824" name="Worksheet" r:id="rId5" imgW="6756400" imgH="2400300" progId="Excel.Sheet.12">
                  <p:embed/>
                </p:oleObj>
              </mc:Choice>
              <mc:Fallback>
                <p:oleObj name="Worksheet" r:id="rId5" imgW="6756400" imgH="2400300" progId="Excel.Sheet.12">
                  <p:embed/>
                  <p:pic>
                    <p:nvPicPr>
                      <p:cNvPr id="0" name=""/>
                      <p:cNvPicPr/>
                      <p:nvPr/>
                    </p:nvPicPr>
                    <p:blipFill>
                      <a:blip r:embed="rId6"/>
                      <a:stretch>
                        <a:fillRect/>
                      </a:stretch>
                    </p:blipFill>
                    <p:spPr>
                      <a:xfrm>
                        <a:off x="3200400" y="133350"/>
                        <a:ext cx="5932218" cy="2107499"/>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838200" y="3016250"/>
          <a:ext cx="5969000" cy="1917700"/>
        </p:xfrm>
        <a:graphic>
          <a:graphicData uri="http://schemas.openxmlformats.org/presentationml/2006/ole">
            <mc:AlternateContent xmlns:mc="http://schemas.openxmlformats.org/markup-compatibility/2006">
              <mc:Choice xmlns:v="urn:schemas-microsoft-com:vml" Requires="v">
                <p:oleObj spid="_x0000_s31825" name="Worksheet" r:id="rId7" imgW="5969000" imgH="1917700" progId="Excel.Sheet.12">
                  <p:embed/>
                </p:oleObj>
              </mc:Choice>
              <mc:Fallback>
                <p:oleObj name="Worksheet" r:id="rId7" imgW="5969000" imgH="1917700" progId="Excel.Sheet.12">
                  <p:embed/>
                  <p:pic>
                    <p:nvPicPr>
                      <p:cNvPr id="0" name=""/>
                      <p:cNvPicPr/>
                      <p:nvPr/>
                    </p:nvPicPr>
                    <p:blipFill>
                      <a:blip r:embed="rId8"/>
                      <a:stretch>
                        <a:fillRect/>
                      </a:stretch>
                    </p:blipFill>
                    <p:spPr>
                      <a:xfrm>
                        <a:off x="838200" y="3016250"/>
                        <a:ext cx="5969000" cy="1917700"/>
                      </a:xfrm>
                      <a:prstGeom prst="rect">
                        <a:avLst/>
                      </a:prstGeom>
                    </p:spPr>
                  </p:pic>
                </p:oleObj>
              </mc:Fallback>
            </mc:AlternateContent>
          </a:graphicData>
        </a:graphic>
      </p:graphicFrame>
      <p:sp>
        <p:nvSpPr>
          <p:cNvPr id="12" name="Content Placeholder 8"/>
          <p:cNvSpPr txBox="1">
            <a:spLocks/>
          </p:cNvSpPr>
          <p:nvPr/>
        </p:nvSpPr>
        <p:spPr bwMode="auto">
          <a:xfrm>
            <a:off x="4343400" y="2343150"/>
            <a:ext cx="762000" cy="4572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smtClean="0"/>
              <a:t>.32 /</a:t>
            </a:r>
            <a:endParaRPr lang="en-US" dirty="0"/>
          </a:p>
        </p:txBody>
      </p:sp>
      <p:sp>
        <p:nvSpPr>
          <p:cNvPr id="13" name="Content Placeholder 8"/>
          <p:cNvSpPr txBox="1">
            <a:spLocks/>
          </p:cNvSpPr>
          <p:nvPr/>
        </p:nvSpPr>
        <p:spPr bwMode="auto">
          <a:xfrm>
            <a:off x="5105400" y="2343150"/>
            <a:ext cx="1524000" cy="6096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smtClean="0"/>
              <a:t>(.37*.58) )</a:t>
            </a:r>
            <a:endParaRPr lang="en-US" dirty="0"/>
          </a:p>
        </p:txBody>
      </p:sp>
      <p:sp>
        <p:nvSpPr>
          <p:cNvPr id="14" name="Content Placeholder 8"/>
          <p:cNvSpPr txBox="1">
            <a:spLocks/>
          </p:cNvSpPr>
          <p:nvPr/>
        </p:nvSpPr>
        <p:spPr bwMode="auto">
          <a:xfrm>
            <a:off x="6400800" y="2343150"/>
            <a:ext cx="2306611" cy="6096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smtClean="0"/>
              <a:t> = .58</a:t>
            </a:r>
            <a:endParaRPr lang="en-US" dirty="0"/>
          </a:p>
        </p:txBody>
      </p:sp>
      <p:sp>
        <p:nvSpPr>
          <p:cNvPr id="3" name="TextBox 2"/>
          <p:cNvSpPr txBox="1"/>
          <p:nvPr/>
        </p:nvSpPr>
        <p:spPr>
          <a:xfrm>
            <a:off x="6648748" y="2812018"/>
            <a:ext cx="2206541" cy="338554"/>
          </a:xfrm>
          <a:prstGeom prst="rect">
            <a:avLst/>
          </a:prstGeom>
          <a:noFill/>
        </p:spPr>
        <p:txBody>
          <a:bodyPr wrap="none" rtlCol="0">
            <a:spAutoFit/>
          </a:bodyPr>
          <a:lstStyle/>
          <a:p>
            <a:r>
              <a:rPr lang="en-US" sz="1600" i="1" dirty="0" smtClean="0">
                <a:solidFill>
                  <a:srgbClr val="FF0000"/>
                </a:solidFill>
                <a:latin typeface="+mn-lt"/>
              </a:rPr>
              <a:t>(.57 using full precision)</a:t>
            </a:r>
            <a:endParaRPr lang="en-US" sz="1600" i="1" dirty="0">
              <a:solidFill>
                <a:srgbClr val="FF0000"/>
              </a:solidFill>
              <a:latin typeface="+mn-lt"/>
            </a:endParaRPr>
          </a:p>
        </p:txBody>
      </p:sp>
    </p:spTree>
    <p:extLst>
      <p:ext uri="{BB962C8B-B14F-4D97-AF65-F5344CB8AC3E}">
        <p14:creationId xmlns:p14="http://schemas.microsoft.com/office/powerpoint/2010/main" val="17154100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Weighting PMI</a:t>
            </a:r>
            <a:endParaRPr lang="en-US" dirty="0"/>
          </a:p>
        </p:txBody>
      </p:sp>
      <p:sp>
        <p:nvSpPr>
          <p:cNvPr id="3" name="Content Placeholder 2"/>
          <p:cNvSpPr>
            <a:spLocks noGrp="1"/>
          </p:cNvSpPr>
          <p:nvPr>
            <p:ph idx="1"/>
          </p:nvPr>
        </p:nvSpPr>
        <p:spPr/>
        <p:txBody>
          <a:bodyPr/>
          <a:lstStyle/>
          <a:p>
            <a:r>
              <a:rPr lang="en-US" sz="3200" dirty="0" smtClean="0"/>
              <a:t>PMI is biased toward infrequent events</a:t>
            </a:r>
          </a:p>
          <a:p>
            <a:pPr lvl="1"/>
            <a:r>
              <a:rPr lang="en-US" sz="2800" dirty="0" smtClean="0"/>
              <a:t>Very rare words have very high PMI values</a:t>
            </a:r>
          </a:p>
          <a:p>
            <a:r>
              <a:rPr lang="en-US" sz="3200" dirty="0" smtClean="0"/>
              <a:t>Two solutions:</a:t>
            </a:r>
          </a:p>
          <a:p>
            <a:pPr lvl="1"/>
            <a:r>
              <a:rPr lang="en-US" sz="2800" dirty="0" smtClean="0"/>
              <a:t>Give rare words slightly higher probabilities</a:t>
            </a:r>
          </a:p>
          <a:p>
            <a:pPr lvl="1"/>
            <a:r>
              <a:rPr lang="en-US" sz="2800" dirty="0" smtClean="0"/>
              <a:t>Use add-one smoothing (which has a similar effect)</a:t>
            </a:r>
          </a:p>
          <a:p>
            <a:pPr lvl="1"/>
            <a:endParaRPr lang="en-US" dirty="0" smtClean="0"/>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47</a:t>
            </a:fld>
            <a:endParaRPr lang="en-US"/>
          </a:p>
        </p:txBody>
      </p:sp>
    </p:spTree>
    <p:extLst>
      <p:ext uri="{BB962C8B-B14F-4D97-AF65-F5344CB8AC3E}">
        <p14:creationId xmlns:p14="http://schemas.microsoft.com/office/powerpoint/2010/main" val="9291695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895350"/>
          </a:xfrm>
        </p:spPr>
        <p:txBody>
          <a:bodyPr/>
          <a:lstStyle/>
          <a:p>
            <a:r>
              <a:rPr lang="en-US" dirty="0" smtClean="0"/>
              <a:t>Weighting PMI: Giving rare context words slightly higher probability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00150"/>
                <a:ext cx="8534400" cy="3333750"/>
              </a:xfrm>
            </p:spPr>
            <p:txBody>
              <a:bodyPr/>
              <a:lstStyle/>
              <a:p>
                <a:r>
                  <a:rPr lang="en-US" sz="2800" dirty="0" smtClean="0"/>
                  <a:t>Raise the context probabilities to </a:t>
                </a:r>
                <a14:m>
                  <m:oMath xmlns:m="http://schemas.openxmlformats.org/officeDocument/2006/math">
                    <m:r>
                      <a:rPr lang="en-US" sz="2800" i="1" smtClean="0">
                        <a:latin typeface="Cambria Math" charset="0"/>
                        <a:ea typeface="Cambria Math" charset="0"/>
                        <a:cs typeface="Cambria Math" charset="0"/>
                      </a:rPr>
                      <m:t>𝛼</m:t>
                    </m:r>
                    <m:r>
                      <a:rPr lang="en-US" sz="2800" b="0" i="1" smtClean="0">
                        <a:latin typeface="Cambria Math" charset="0"/>
                        <a:ea typeface="Cambria Math" charset="0"/>
                        <a:cs typeface="Cambria Math" charset="0"/>
                      </a:rPr>
                      <m:t>=0.75</m:t>
                    </m:r>
                  </m:oMath>
                </a14:m>
                <a:r>
                  <a:rPr lang="en-US" sz="2800" dirty="0" smtClean="0"/>
                  <a:t>:</a:t>
                </a:r>
              </a:p>
              <a:p>
                <a:endParaRPr lang="en-US" sz="2800" dirty="0"/>
              </a:p>
              <a:p>
                <a:endParaRPr lang="en-US" sz="2800" dirty="0" smtClean="0"/>
              </a:p>
              <a:p>
                <a:endParaRPr lang="en-US" sz="2800" dirty="0"/>
              </a:p>
              <a:p>
                <a:r>
                  <a:rPr lang="en-US" sz="2800" dirty="0" smtClean="0"/>
                  <a:t>This helps because </a:t>
                </a:r>
                <a14:m>
                  <m:oMath xmlns:m="http://schemas.openxmlformats.org/officeDocument/2006/math">
                    <m:sSub>
                      <m:sSubPr>
                        <m:ctrlPr>
                          <a:rPr lang="en-US" sz="2800" b="0" i="1" dirty="0" smtClean="0">
                            <a:latin typeface="Cambria Math" charset="0"/>
                            <a:ea typeface="Cambria Math" charset="0"/>
                            <a:cs typeface="Cambria Math" charset="0"/>
                          </a:rPr>
                        </m:ctrlPr>
                      </m:sSubPr>
                      <m:e>
                        <m:r>
                          <a:rPr lang="en-US" sz="2800" b="0" i="1" dirty="0" smtClean="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b="0" i="1" smtClean="0">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𝑐</m:t>
                        </m:r>
                      </m:e>
                    </m:d>
                    <m:r>
                      <a:rPr lang="en-US" sz="2800" b="0" i="1" smtClean="0">
                        <a:latin typeface="Cambria Math" charset="0"/>
                        <a:ea typeface="Cambria Math" charset="0"/>
                        <a:cs typeface="Cambria Math" charset="0"/>
                      </a:rPr>
                      <m:t>&gt;</m:t>
                    </m:r>
                    <m:r>
                      <a:rPr lang="en-US" sz="2800" b="0" i="1" smtClean="0">
                        <a:latin typeface="Cambria Math" charset="0"/>
                        <a:ea typeface="Cambria Math" charset="0"/>
                        <a:cs typeface="Cambria Math" charset="0"/>
                      </a:rPr>
                      <m:t>𝑃</m:t>
                    </m:r>
                    <m:d>
                      <m:dPr>
                        <m:ctrlPr>
                          <a:rPr lang="en-US" sz="2800" b="0" i="1" smtClean="0">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𝑐</m:t>
                        </m:r>
                      </m:e>
                    </m:d>
                  </m:oMath>
                </a14:m>
                <a:r>
                  <a:rPr lang="en-US" sz="2800" dirty="0" smtClean="0"/>
                  <a:t> for rare </a:t>
                </a:r>
                <a:r>
                  <a:rPr lang="en-US" sz="2800" i="1" dirty="0" smtClean="0"/>
                  <a:t>c</a:t>
                </a:r>
              </a:p>
              <a:p>
                <a:r>
                  <a:rPr lang="en-US" sz="2800" dirty="0" smtClean="0"/>
                  <a:t>Consider two events, P(a) = .99 and P(b)=.01</a:t>
                </a:r>
              </a:p>
              <a:p>
                <a14:m>
                  <m:oMath xmlns:m="http://schemas.openxmlformats.org/officeDocument/2006/math">
                    <m:sSub>
                      <m:sSubPr>
                        <m:ctrlPr>
                          <a:rPr lang="en-US" sz="2800" i="1" dirty="0">
                            <a:latin typeface="Cambria Math" charset="0"/>
                            <a:ea typeface="Cambria Math" charset="0"/>
                            <a:cs typeface="Cambria Math" charset="0"/>
                          </a:rPr>
                        </m:ctrlPr>
                      </m:sSubPr>
                      <m:e>
                        <m:r>
                          <a:rPr lang="en-US" sz="2800" i="1" dirty="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b="0" i="1" smtClean="0">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𝑎</m:t>
                        </m:r>
                      </m:e>
                    </m:d>
                    <m:r>
                      <a:rPr lang="en-US" sz="2800" b="0" i="1" smtClean="0">
                        <a:latin typeface="Cambria Math" charset="0"/>
                        <a:ea typeface="Cambria Math" charset="0"/>
                        <a:cs typeface="Cambria Math" charset="0"/>
                      </a:rPr>
                      <m:t>=</m:t>
                    </m:r>
                    <m:f>
                      <m:fPr>
                        <m:ctrlPr>
                          <a:rPr lang="en-US" sz="2800" b="0" i="1" smtClean="0">
                            <a:latin typeface="Cambria Math" charset="0"/>
                            <a:ea typeface="Cambria Math" charset="0"/>
                            <a:cs typeface="Cambria Math" charset="0"/>
                          </a:rPr>
                        </m:ctrlPr>
                      </m:fPr>
                      <m:num>
                        <m:sSup>
                          <m:sSupPr>
                            <m:ctrlPr>
                              <a:rPr lang="en-US" sz="2800" i="1" smtClean="0">
                                <a:latin typeface="Cambria Math" charset="0"/>
                                <a:ea typeface="Cambria Math" charset="0"/>
                                <a:cs typeface="Cambria Math" charset="0"/>
                              </a:rPr>
                            </m:ctrlPr>
                          </m:sSupPr>
                          <m:e>
                            <m:r>
                              <a:rPr lang="en-US" sz="2800" b="0" i="1" smtClean="0">
                                <a:latin typeface="Cambria Math" charset="0"/>
                                <a:ea typeface="Cambria Math" charset="0"/>
                                <a:cs typeface="Cambria Math" charset="0"/>
                              </a:rPr>
                              <m:t>.99</m:t>
                            </m:r>
                          </m:e>
                          <m:sup>
                            <m:r>
                              <a:rPr lang="en-US" sz="2800" b="0" i="1" smtClean="0">
                                <a:latin typeface="Cambria Math" charset="0"/>
                                <a:ea typeface="Cambria Math" charset="0"/>
                                <a:cs typeface="Cambria Math" charset="0"/>
                              </a:rPr>
                              <m:t>.75</m:t>
                            </m:r>
                          </m:sup>
                        </m:sSup>
                      </m:num>
                      <m:den>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.99</m:t>
                            </m:r>
                          </m:e>
                          <m:sup>
                            <m:r>
                              <a:rPr lang="en-US" sz="2800" i="1">
                                <a:latin typeface="Cambria Math" charset="0"/>
                                <a:ea typeface="Cambria Math" charset="0"/>
                                <a:cs typeface="Cambria Math" charset="0"/>
                              </a:rPr>
                              <m:t>.75</m:t>
                            </m:r>
                          </m:sup>
                        </m:sSup>
                        <m:r>
                          <a:rPr lang="en-US" sz="2800" b="0" i="1" smtClean="0">
                            <a:latin typeface="Cambria Math" charset="0"/>
                            <a:ea typeface="Cambria Math" charset="0"/>
                            <a:cs typeface="Cambria Math" charset="0"/>
                          </a:rPr>
                          <m:t>+</m:t>
                        </m:r>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m:t>
                            </m:r>
                            <m:r>
                              <a:rPr lang="en-US" sz="2800" b="0" i="1" smtClean="0">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den>
                    </m:f>
                    <m:r>
                      <a:rPr lang="en-US" sz="2800" b="0" i="0" smtClean="0">
                        <a:latin typeface="Cambria Math" charset="0"/>
                        <a:ea typeface="Cambria Math" charset="0"/>
                        <a:cs typeface="Cambria Math" charset="0"/>
                      </a:rPr>
                      <m:t>=.97</m:t>
                    </m:r>
                  </m:oMath>
                </a14:m>
                <a:r>
                  <a:rPr lang="en-US" sz="2800" dirty="0" smtClean="0"/>
                  <a:t>  </a:t>
                </a:r>
                <a14:m>
                  <m:oMath xmlns:m="http://schemas.openxmlformats.org/officeDocument/2006/math">
                    <m:sSub>
                      <m:sSubPr>
                        <m:ctrlPr>
                          <a:rPr lang="en-US" sz="2800" i="1" dirty="0">
                            <a:latin typeface="Cambria Math" charset="0"/>
                            <a:ea typeface="Cambria Math" charset="0"/>
                            <a:cs typeface="Cambria Math" charset="0"/>
                          </a:rPr>
                        </m:ctrlPr>
                      </m:sSubPr>
                      <m:e>
                        <m:r>
                          <a:rPr lang="en-US" sz="2800" i="1" dirty="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i="1">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𝑏</m:t>
                        </m:r>
                      </m:e>
                    </m:d>
                    <m:r>
                      <a:rPr lang="en-US" sz="2800" i="1">
                        <a:latin typeface="Cambria Math" charset="0"/>
                        <a:ea typeface="Cambria Math" charset="0"/>
                        <a:cs typeface="Cambria Math" charset="0"/>
                      </a:rPr>
                      <m:t>=</m:t>
                    </m:r>
                    <m:f>
                      <m:fPr>
                        <m:ctrlPr>
                          <a:rPr lang="en-US" sz="2800" i="1">
                            <a:latin typeface="Cambria Math" charset="0"/>
                            <a:ea typeface="Cambria Math" charset="0"/>
                            <a:cs typeface="Cambria Math" charset="0"/>
                          </a:rPr>
                        </m:ctrlPr>
                      </m:fPr>
                      <m:num>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m:t>
                            </m:r>
                            <m:r>
                              <a:rPr lang="en-US" sz="2800" b="0" i="1" smtClean="0">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num>
                      <m:den>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m:t>
                            </m:r>
                            <m:r>
                              <a:rPr lang="en-US" sz="2800" b="0" i="1" smtClean="0">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r>
                          <a:rPr lang="en-US" sz="2800" i="1">
                            <a:latin typeface="Cambria Math" charset="0"/>
                            <a:ea typeface="Cambria Math" charset="0"/>
                            <a:cs typeface="Cambria Math" charset="0"/>
                          </a:rPr>
                          <m:t>+</m:t>
                        </m:r>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den>
                    </m:f>
                    <m:r>
                      <a:rPr lang="en-US" sz="2800">
                        <a:latin typeface="Cambria Math" charset="0"/>
                        <a:ea typeface="Cambria Math" charset="0"/>
                        <a:cs typeface="Cambria Math" charset="0"/>
                      </a:rPr>
                      <m:t>=.</m:t>
                    </m:r>
                    <m:r>
                      <a:rPr lang="en-US" sz="2800" b="0" i="0" smtClean="0">
                        <a:latin typeface="Cambria Math" charset="0"/>
                        <a:ea typeface="Cambria Math" charset="0"/>
                        <a:cs typeface="Cambria Math" charset="0"/>
                      </a:rPr>
                      <m:t>03</m:t>
                    </m:r>
                  </m:oMath>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00150"/>
                <a:ext cx="8534400" cy="3333750"/>
              </a:xfrm>
              <a:blipFill rotWithShape="0">
                <a:blip r:embed="rId2"/>
                <a:stretch>
                  <a:fillRect l="-1357" t="-1828" b="-149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48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57350"/>
            <a:ext cx="4472660" cy="1580161"/>
          </a:xfrm>
          <a:prstGeom prst="rect">
            <a:avLst/>
          </a:prstGeom>
        </p:spPr>
      </p:pic>
    </p:spTree>
    <p:extLst>
      <p:ext uri="{BB962C8B-B14F-4D97-AF65-F5344CB8AC3E}">
        <p14:creationId xmlns:p14="http://schemas.microsoft.com/office/powerpoint/2010/main" val="5154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Laplace (add-1) smoothing</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0F35DC5-7E65-8247-99AB-4E984F8A921E}" type="slidenum">
              <a:rPr lang="en-US" smtClean="0"/>
              <a:pPr/>
              <a:t>49</a:t>
            </a:fld>
            <a:endParaRPr lang="en-US"/>
          </a:p>
        </p:txBody>
      </p:sp>
    </p:spTree>
    <p:extLst>
      <p:ext uri="{BB962C8B-B14F-4D97-AF65-F5344CB8AC3E}">
        <p14:creationId xmlns:p14="http://schemas.microsoft.com/office/powerpoint/2010/main" val="895460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ingle Corner Rectangle 1"/>
          <p:cNvSpPr/>
          <p:nvPr/>
        </p:nvSpPr>
        <p:spPr bwMode="auto">
          <a:xfrm>
            <a:off x="990600" y="1809750"/>
            <a:ext cx="5867400" cy="1295400"/>
          </a:xfrm>
          <a:prstGeom prst="snip1Rect">
            <a:avLst/>
          </a:prstGeom>
          <a:solidFill>
            <a:srgbClr val="D5AE4C"/>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01378" name="Rectangle 1026"/>
          <p:cNvSpPr>
            <a:spLocks noGrp="1" noChangeArrowheads="1"/>
          </p:cNvSpPr>
          <p:nvPr>
            <p:ph type="title"/>
          </p:nvPr>
        </p:nvSpPr>
        <p:spPr>
          <a:xfrm>
            <a:off x="1371600" y="133350"/>
            <a:ext cx="7467600" cy="742950"/>
          </a:xfrm>
        </p:spPr>
        <p:txBody>
          <a:bodyPr/>
          <a:lstStyle/>
          <a:p>
            <a:r>
              <a:rPr lang="en-US" dirty="0" smtClean="0"/>
              <a:t>Intuition of distributional word </a:t>
            </a:r>
            <a:r>
              <a:rPr lang="en-US" dirty="0"/>
              <a:t>similarity</a:t>
            </a:r>
          </a:p>
        </p:txBody>
      </p:sp>
      <p:sp>
        <p:nvSpPr>
          <p:cNvPr id="101379" name="Rectangle 1027"/>
          <p:cNvSpPr>
            <a:spLocks noGrp="1" noChangeArrowheads="1"/>
          </p:cNvSpPr>
          <p:nvPr>
            <p:ph sz="quarter" idx="1"/>
          </p:nvPr>
        </p:nvSpPr>
        <p:spPr>
          <a:xfrm>
            <a:off x="228600" y="1352550"/>
            <a:ext cx="7239000" cy="3505200"/>
          </a:xfrm>
        </p:spPr>
        <p:txBody>
          <a:bodyPr/>
          <a:lstStyle/>
          <a:p>
            <a:r>
              <a:rPr lang="en-US" dirty="0" err="1"/>
              <a:t>Nida</a:t>
            </a:r>
            <a:r>
              <a:rPr lang="en-US" dirty="0"/>
              <a:t> example:</a:t>
            </a:r>
          </a:p>
          <a:p>
            <a:pPr marL="800100" lvl="2" indent="0">
              <a:lnSpc>
                <a:spcPct val="90000"/>
              </a:lnSpc>
              <a:buNone/>
            </a:pPr>
            <a:r>
              <a:rPr lang="en-US" dirty="0">
                <a:latin typeface="Courier"/>
                <a:cs typeface="Courier"/>
              </a:rPr>
              <a:t>A bottle of </a:t>
            </a:r>
            <a:r>
              <a:rPr lang="en-US" b="1" i="1" dirty="0" err="1" smtClean="0">
                <a:latin typeface="Courier"/>
                <a:cs typeface="Courier"/>
              </a:rPr>
              <a:t>tesgüino</a:t>
            </a:r>
            <a:r>
              <a:rPr lang="en-US" dirty="0" smtClean="0">
                <a:latin typeface="Courier"/>
                <a:cs typeface="Courier"/>
              </a:rPr>
              <a:t> </a:t>
            </a:r>
            <a:r>
              <a:rPr lang="en-US" dirty="0">
                <a:latin typeface="Courier"/>
                <a:cs typeface="Courier"/>
              </a:rPr>
              <a:t>is on the table</a:t>
            </a:r>
          </a:p>
          <a:p>
            <a:pPr marL="800100" lvl="2" indent="0">
              <a:lnSpc>
                <a:spcPct val="90000"/>
              </a:lnSpc>
              <a:buNone/>
            </a:pPr>
            <a:r>
              <a:rPr lang="en-US" dirty="0">
                <a:latin typeface="Courier"/>
                <a:cs typeface="Courier"/>
              </a:rPr>
              <a:t>Everybody likes </a:t>
            </a:r>
            <a:r>
              <a:rPr lang="en-US" b="1" i="1" dirty="0" err="1" smtClean="0">
                <a:latin typeface="Courier"/>
                <a:cs typeface="Courier"/>
              </a:rPr>
              <a:t>tesgüino</a:t>
            </a:r>
            <a:endParaRPr lang="en-US" dirty="0">
              <a:latin typeface="Courier"/>
              <a:cs typeface="Courier"/>
            </a:endParaRPr>
          </a:p>
          <a:p>
            <a:pPr marL="800100" lvl="2" indent="0">
              <a:lnSpc>
                <a:spcPct val="90000"/>
              </a:lnSpc>
              <a:buNone/>
            </a:pPr>
            <a:r>
              <a:rPr lang="en-US" b="1" i="1" dirty="0" err="1" smtClean="0">
                <a:latin typeface="Courier"/>
                <a:cs typeface="Courier"/>
              </a:rPr>
              <a:t>Tesgüino</a:t>
            </a:r>
            <a:r>
              <a:rPr lang="en-US" dirty="0" smtClean="0">
                <a:latin typeface="Courier"/>
                <a:cs typeface="Courier"/>
              </a:rPr>
              <a:t> </a:t>
            </a:r>
            <a:r>
              <a:rPr lang="en-US" dirty="0">
                <a:latin typeface="Courier"/>
                <a:cs typeface="Courier"/>
              </a:rPr>
              <a:t>makes you drunk</a:t>
            </a:r>
          </a:p>
          <a:p>
            <a:pPr marL="800100" lvl="2" indent="0">
              <a:lnSpc>
                <a:spcPct val="90000"/>
              </a:lnSpc>
              <a:buNone/>
            </a:pPr>
            <a:r>
              <a:rPr lang="en-US" dirty="0">
                <a:latin typeface="Courier"/>
                <a:cs typeface="Courier"/>
              </a:rPr>
              <a:t>We make </a:t>
            </a:r>
            <a:r>
              <a:rPr lang="en-US" b="1" i="1" dirty="0" err="1" smtClean="0">
                <a:latin typeface="Courier"/>
                <a:cs typeface="Courier"/>
              </a:rPr>
              <a:t>tesgüino</a:t>
            </a:r>
            <a:r>
              <a:rPr lang="en-US" dirty="0" smtClean="0">
                <a:latin typeface="Courier"/>
                <a:cs typeface="Courier"/>
              </a:rPr>
              <a:t> </a:t>
            </a:r>
            <a:r>
              <a:rPr lang="en-US" dirty="0">
                <a:latin typeface="Courier"/>
                <a:cs typeface="Courier"/>
              </a:rPr>
              <a:t>out of corn.</a:t>
            </a:r>
          </a:p>
          <a:p>
            <a:r>
              <a:rPr lang="en-US" sz="2000" dirty="0" smtClean="0">
                <a:latin typeface="Calibri (Body)"/>
                <a:cs typeface="Calibri (Body)"/>
              </a:rPr>
              <a:t>From context words humans can guess </a:t>
            </a:r>
            <a:r>
              <a:rPr lang="en-US" sz="2000" b="1" i="1" dirty="0" err="1" smtClean="0">
                <a:latin typeface="Calibri (Body)"/>
                <a:cs typeface="Calibri (Body)"/>
              </a:rPr>
              <a:t>tesgüino</a:t>
            </a:r>
            <a:r>
              <a:rPr lang="en-US" sz="2000" dirty="0" smtClean="0">
                <a:latin typeface="Calibri (Body)"/>
                <a:cs typeface="Calibri (Body)"/>
              </a:rPr>
              <a:t> means</a:t>
            </a:r>
          </a:p>
          <a:p>
            <a:pPr lvl="1"/>
            <a:r>
              <a:rPr lang="en-US" dirty="0"/>
              <a:t>a</a:t>
            </a:r>
            <a:r>
              <a:rPr lang="en-US" dirty="0" smtClean="0"/>
              <a:t>n alcoholic beverage like </a:t>
            </a:r>
            <a:r>
              <a:rPr lang="en-US" b="1" dirty="0" smtClean="0"/>
              <a:t>beer</a:t>
            </a:r>
            <a:endParaRPr lang="en-US" b="1" dirty="0"/>
          </a:p>
          <a:p>
            <a:r>
              <a:rPr lang="en-US" dirty="0" smtClean="0"/>
              <a:t>Intuition for algorithm: </a:t>
            </a:r>
          </a:p>
          <a:p>
            <a:pPr lvl="1"/>
            <a:r>
              <a:rPr lang="en-US" dirty="0" smtClean="0"/>
              <a:t>Two words are similar if they have similar word contexts.</a:t>
            </a:r>
            <a:endParaRPr lang="en-US" dirty="0"/>
          </a:p>
        </p:txBody>
      </p:sp>
    </p:spTree>
    <p:extLst>
      <p:ext uri="{BB962C8B-B14F-4D97-AF65-F5344CB8AC3E}">
        <p14:creationId xmlns:p14="http://schemas.microsoft.com/office/powerpoint/2010/main" val="346505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3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50</a:t>
            </a:fld>
            <a:endParaRPr lang="en-US"/>
          </a:p>
        </p:txBody>
      </p:sp>
      <p:graphicFrame>
        <p:nvGraphicFramePr>
          <p:cNvPr id="5" name="Object 4"/>
          <p:cNvGraphicFramePr>
            <a:graphicFrameLocks noChangeAspect="1"/>
          </p:cNvGraphicFramePr>
          <p:nvPr>
            <p:extLst/>
          </p:nvPr>
        </p:nvGraphicFramePr>
        <p:xfrm>
          <a:off x="1682750" y="361950"/>
          <a:ext cx="5351899" cy="1752600"/>
        </p:xfrm>
        <a:graphic>
          <a:graphicData uri="http://schemas.openxmlformats.org/presentationml/2006/ole">
            <mc:AlternateContent xmlns:mc="http://schemas.openxmlformats.org/markup-compatibility/2006">
              <mc:Choice xmlns:v="urn:schemas-microsoft-com:vml" Requires="v">
                <p:oleObj spid="_x0000_s32822" name="Worksheet" r:id="rId3" imgW="5778500" imgH="1892300" progId="Excel.Sheet.12">
                  <p:embed/>
                </p:oleObj>
              </mc:Choice>
              <mc:Fallback>
                <p:oleObj name="Worksheet" r:id="rId3" imgW="5778500" imgH="1892300" progId="Excel.Sheet.12">
                  <p:embed/>
                  <p:pic>
                    <p:nvPicPr>
                      <p:cNvPr id="0" name=""/>
                      <p:cNvPicPr/>
                      <p:nvPr/>
                    </p:nvPicPr>
                    <p:blipFill>
                      <a:blip r:embed="rId4"/>
                      <a:stretch>
                        <a:fillRect/>
                      </a:stretch>
                    </p:blipFill>
                    <p:spPr>
                      <a:xfrm>
                        <a:off x="1682750" y="361950"/>
                        <a:ext cx="5351899" cy="17526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304800" y="2571750"/>
          <a:ext cx="6477000" cy="2222500"/>
        </p:xfrm>
        <a:graphic>
          <a:graphicData uri="http://schemas.openxmlformats.org/presentationml/2006/ole">
            <mc:AlternateContent xmlns:mc="http://schemas.openxmlformats.org/markup-compatibility/2006">
              <mc:Choice xmlns:v="urn:schemas-microsoft-com:vml" Requires="v">
                <p:oleObj spid="_x0000_s32823" name="Worksheet" r:id="rId5" imgW="6921500" imgH="2374900" progId="Excel.Sheet.12">
                  <p:embed/>
                </p:oleObj>
              </mc:Choice>
              <mc:Fallback>
                <p:oleObj name="Worksheet" r:id="rId5" imgW="6921500" imgH="2374900" progId="Excel.Sheet.12">
                  <p:embed/>
                  <p:pic>
                    <p:nvPicPr>
                      <p:cNvPr id="0" name=""/>
                      <p:cNvPicPr/>
                      <p:nvPr/>
                    </p:nvPicPr>
                    <p:blipFill>
                      <a:blip r:embed="rId6"/>
                      <a:stretch>
                        <a:fillRect/>
                      </a:stretch>
                    </p:blipFill>
                    <p:spPr>
                      <a:xfrm>
                        <a:off x="304800" y="2571750"/>
                        <a:ext cx="6477000" cy="2222500"/>
                      </a:xfrm>
                      <a:prstGeom prst="rect">
                        <a:avLst/>
                      </a:prstGeom>
                    </p:spPr>
                  </p:pic>
                </p:oleObj>
              </mc:Fallback>
            </mc:AlternateContent>
          </a:graphicData>
        </a:graphic>
      </p:graphicFrame>
    </p:spTree>
    <p:extLst>
      <p:ext uri="{BB962C8B-B14F-4D97-AF65-F5344CB8AC3E}">
        <p14:creationId xmlns:p14="http://schemas.microsoft.com/office/powerpoint/2010/main" val="432855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150"/>
            <a:ext cx="7467600" cy="742950"/>
          </a:xfrm>
        </p:spPr>
        <p:txBody>
          <a:bodyPr/>
          <a:lstStyle/>
          <a:p>
            <a:r>
              <a:rPr lang="en-US" smtClean="0"/>
              <a:t>PPMI versus add-2 smoothed PPMI</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51</a:t>
            </a:fld>
            <a:endParaRPr lang="en-US"/>
          </a:p>
        </p:txBody>
      </p:sp>
      <p:graphicFrame>
        <p:nvGraphicFramePr>
          <p:cNvPr id="8" name="Object 7"/>
          <p:cNvGraphicFramePr>
            <a:graphicFrameLocks noChangeAspect="1"/>
          </p:cNvGraphicFramePr>
          <p:nvPr>
            <p:extLst/>
          </p:nvPr>
        </p:nvGraphicFramePr>
        <p:xfrm>
          <a:off x="1143000" y="3016250"/>
          <a:ext cx="5778500" cy="1917700"/>
        </p:xfrm>
        <a:graphic>
          <a:graphicData uri="http://schemas.openxmlformats.org/presentationml/2006/ole">
            <mc:AlternateContent xmlns:mc="http://schemas.openxmlformats.org/markup-compatibility/2006">
              <mc:Choice xmlns:v="urn:schemas-microsoft-com:vml" Requires="v">
                <p:oleObj spid="_x0000_s33846" name="Worksheet" r:id="rId3" imgW="5778500" imgH="1917700" progId="Excel.Sheet.12">
                  <p:embed/>
                </p:oleObj>
              </mc:Choice>
              <mc:Fallback>
                <p:oleObj name="Worksheet" r:id="rId3" imgW="5778500" imgH="1917700" progId="Excel.Sheet.12">
                  <p:embed/>
                  <p:pic>
                    <p:nvPicPr>
                      <p:cNvPr id="0" name=""/>
                      <p:cNvPicPr/>
                      <p:nvPr/>
                    </p:nvPicPr>
                    <p:blipFill>
                      <a:blip r:embed="rId4"/>
                      <a:stretch>
                        <a:fillRect/>
                      </a:stretch>
                    </p:blipFill>
                    <p:spPr>
                      <a:xfrm>
                        <a:off x="1143000" y="3016250"/>
                        <a:ext cx="5778500" cy="19177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041400" y="971550"/>
          <a:ext cx="5969000" cy="1917700"/>
        </p:xfrm>
        <a:graphic>
          <a:graphicData uri="http://schemas.openxmlformats.org/presentationml/2006/ole">
            <mc:AlternateContent xmlns:mc="http://schemas.openxmlformats.org/markup-compatibility/2006">
              <mc:Choice xmlns:v="urn:schemas-microsoft-com:vml" Requires="v">
                <p:oleObj spid="_x0000_s33847" name="Worksheet" r:id="rId5" imgW="5969000" imgH="1917700" progId="Excel.Sheet.12">
                  <p:embed/>
                </p:oleObj>
              </mc:Choice>
              <mc:Fallback>
                <p:oleObj name="Worksheet" r:id="rId5" imgW="5969000" imgH="1917700" progId="Excel.Sheet.12">
                  <p:embed/>
                  <p:pic>
                    <p:nvPicPr>
                      <p:cNvPr id="0" name=""/>
                      <p:cNvPicPr/>
                      <p:nvPr/>
                    </p:nvPicPr>
                    <p:blipFill>
                      <a:blip r:embed="rId6"/>
                      <a:stretch>
                        <a:fillRect/>
                      </a:stretch>
                    </p:blipFill>
                    <p:spPr>
                      <a:xfrm>
                        <a:off x="1041400" y="971550"/>
                        <a:ext cx="5969000" cy="1917700"/>
                      </a:xfrm>
                      <a:prstGeom prst="rect">
                        <a:avLst/>
                      </a:prstGeom>
                    </p:spPr>
                  </p:pic>
                </p:oleObj>
              </mc:Fallback>
            </mc:AlternateContent>
          </a:graphicData>
        </a:graphic>
      </p:graphicFrame>
    </p:spTree>
    <p:extLst>
      <p:ext uri="{BB962C8B-B14F-4D97-AF65-F5344CB8AC3E}">
        <p14:creationId xmlns:p14="http://schemas.microsoft.com/office/powerpoint/2010/main" val="1474788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Evaluating similarity</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41139457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t>Evaluating similarity</a:t>
            </a:r>
          </a:p>
        </p:txBody>
      </p:sp>
      <p:sp>
        <p:nvSpPr>
          <p:cNvPr id="122883" name="Rectangle 3"/>
          <p:cNvSpPr>
            <a:spLocks noGrp="1" noChangeArrowheads="1"/>
          </p:cNvSpPr>
          <p:nvPr>
            <p:ph sz="quarter" idx="1"/>
          </p:nvPr>
        </p:nvSpPr>
        <p:spPr>
          <a:xfrm>
            <a:off x="304800" y="1276350"/>
            <a:ext cx="8610600" cy="3790950"/>
          </a:xfrm>
        </p:spPr>
        <p:txBody>
          <a:bodyPr/>
          <a:lstStyle/>
          <a:p>
            <a:r>
              <a:rPr lang="en-US" dirty="0"/>
              <a:t>Extrinsic (task-based, end-to-end) Evaluation:</a:t>
            </a:r>
          </a:p>
          <a:p>
            <a:pPr lvl="1">
              <a:lnSpc>
                <a:spcPct val="90000"/>
              </a:lnSpc>
            </a:pPr>
            <a:r>
              <a:rPr lang="en-US" dirty="0"/>
              <a:t>Question Answering</a:t>
            </a:r>
          </a:p>
          <a:p>
            <a:pPr lvl="1">
              <a:lnSpc>
                <a:spcPct val="90000"/>
              </a:lnSpc>
            </a:pPr>
            <a:r>
              <a:rPr lang="en-US" dirty="0"/>
              <a:t>Spell Checking</a:t>
            </a:r>
          </a:p>
          <a:p>
            <a:pPr lvl="1">
              <a:lnSpc>
                <a:spcPct val="90000"/>
              </a:lnSpc>
            </a:pPr>
            <a:r>
              <a:rPr lang="en-US" dirty="0"/>
              <a:t>Essay grading</a:t>
            </a:r>
          </a:p>
          <a:p>
            <a:r>
              <a:rPr lang="en-US" dirty="0" smtClean="0"/>
              <a:t>Intrinsic </a:t>
            </a:r>
            <a:r>
              <a:rPr lang="en-US" dirty="0"/>
              <a:t>Evaluation:</a:t>
            </a:r>
          </a:p>
          <a:p>
            <a:pPr lvl="1"/>
            <a:r>
              <a:rPr lang="en-US" dirty="0" smtClean="0"/>
              <a:t>Correlation between algorithm</a:t>
            </a:r>
            <a:r>
              <a:rPr lang="en-US" dirty="0"/>
              <a:t> </a:t>
            </a:r>
            <a:r>
              <a:rPr lang="en-US" dirty="0" smtClean="0"/>
              <a:t>and human word </a:t>
            </a:r>
            <a:r>
              <a:rPr lang="en-US" dirty="0"/>
              <a:t>similarity </a:t>
            </a:r>
            <a:r>
              <a:rPr lang="en-US" dirty="0" smtClean="0"/>
              <a:t>ratings</a:t>
            </a:r>
          </a:p>
          <a:p>
            <a:pPr lvl="2"/>
            <a:r>
              <a:rPr lang="en-US" dirty="0" smtClean="0"/>
              <a:t>Wordsim353: 353 noun pairs rated 0-10.   </a:t>
            </a:r>
            <a:r>
              <a:rPr lang="en-US" i="1" dirty="0" err="1" smtClean="0"/>
              <a:t>sim</a:t>
            </a:r>
            <a:r>
              <a:rPr lang="en-US" i="1" dirty="0" smtClean="0"/>
              <a:t>(</a:t>
            </a:r>
            <a:r>
              <a:rPr lang="en-US" i="1" dirty="0" err="1" smtClean="0"/>
              <a:t>plane,car</a:t>
            </a:r>
            <a:r>
              <a:rPr lang="en-US" i="1" dirty="0" smtClean="0"/>
              <a:t>)=5.77</a:t>
            </a:r>
          </a:p>
          <a:p>
            <a:pPr lvl="1"/>
            <a:r>
              <a:rPr lang="en-US" dirty="0"/>
              <a:t>Taking TOEFL multiple-choice vocabulary </a:t>
            </a:r>
            <a:r>
              <a:rPr lang="en-US" dirty="0" smtClean="0"/>
              <a:t>tests</a:t>
            </a:r>
          </a:p>
          <a:p>
            <a:pPr lvl="2"/>
            <a:r>
              <a:rPr lang="en-US" u="sng" dirty="0">
                <a:solidFill>
                  <a:srgbClr val="0000FF"/>
                </a:solidFill>
                <a:latin typeface="Courier"/>
                <a:cs typeface="Courier"/>
              </a:rPr>
              <a:t>Levied</a:t>
            </a:r>
            <a:r>
              <a:rPr lang="en-US" dirty="0">
                <a:solidFill>
                  <a:srgbClr val="0000FF"/>
                </a:solidFill>
                <a:latin typeface="Courier"/>
                <a:cs typeface="Courier"/>
              </a:rPr>
              <a:t> is closest in meaning to:</a:t>
            </a:r>
          </a:p>
          <a:p>
            <a:pPr marL="800100" lvl="2" indent="0">
              <a:buNone/>
            </a:pPr>
            <a:r>
              <a:rPr lang="en-US" sz="1800" dirty="0">
                <a:solidFill>
                  <a:srgbClr val="0000FF"/>
                </a:solidFill>
                <a:latin typeface="Courier"/>
                <a:cs typeface="Courier"/>
              </a:rPr>
              <a:t> imposed, believed, requested, </a:t>
            </a:r>
            <a:r>
              <a:rPr lang="en-US" sz="1800" dirty="0" smtClean="0">
                <a:solidFill>
                  <a:srgbClr val="0000FF"/>
                </a:solidFill>
                <a:latin typeface="Courier"/>
                <a:cs typeface="Courier"/>
              </a:rPr>
              <a:t>correlated</a:t>
            </a:r>
            <a:endParaRPr lang="en-US" sz="1800" dirty="0" smtClean="0"/>
          </a:p>
          <a:p>
            <a:pPr lvl="1"/>
            <a:endParaRPr lang="en-US" dirty="0"/>
          </a:p>
        </p:txBody>
      </p:sp>
    </p:spTree>
    <p:extLst>
      <p:ext uri="{BB962C8B-B14F-4D97-AF65-F5344CB8AC3E}">
        <p14:creationId xmlns:p14="http://schemas.microsoft.com/office/powerpoint/2010/main" val="20954051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04800" y="1352550"/>
            <a:ext cx="8534400" cy="3695700"/>
          </a:xfrm>
        </p:spPr>
        <p:txBody>
          <a:bodyPr/>
          <a:lstStyle/>
          <a:p>
            <a:r>
              <a:rPr lang="en-US" sz="2800" dirty="0" smtClean="0"/>
              <a:t>Distributional (vector) models of meaning</a:t>
            </a:r>
          </a:p>
          <a:p>
            <a:pPr lvl="1"/>
            <a:r>
              <a:rPr lang="en-US" sz="2400" b="1" dirty="0" smtClean="0"/>
              <a:t>Sparse</a:t>
            </a:r>
            <a:r>
              <a:rPr lang="en-US" sz="2400" dirty="0" smtClean="0"/>
              <a:t> (PPMI-weighted  word-word co-occurrence matrices)</a:t>
            </a:r>
          </a:p>
          <a:p>
            <a:pPr lvl="1"/>
            <a:r>
              <a:rPr lang="en-US" sz="2400" b="1" smtClean="0"/>
              <a:t>Dense: </a:t>
            </a:r>
            <a:r>
              <a:rPr lang="en-US" sz="2400" smtClean="0"/>
              <a:t>Next lecture!</a:t>
            </a:r>
            <a:endParaRPr lang="en-US" sz="2400" dirty="0" smtClean="0"/>
          </a:p>
        </p:txBody>
      </p:sp>
      <p:sp>
        <p:nvSpPr>
          <p:cNvPr id="4" name="Slide Number Placeholder 3"/>
          <p:cNvSpPr>
            <a:spLocks noGrp="1"/>
          </p:cNvSpPr>
          <p:nvPr>
            <p:ph type="sldNum" sz="quarter" idx="12"/>
          </p:nvPr>
        </p:nvSpPr>
        <p:spPr/>
        <p:txBody>
          <a:bodyPr/>
          <a:lstStyle/>
          <a:p>
            <a:fld id="{10F35DC5-7E65-8247-99AB-4E984F8A921E}" type="slidenum">
              <a:rPr lang="en-US" smtClean="0"/>
              <a:pPr/>
              <a:t>54</a:t>
            </a:fld>
            <a:endParaRPr lang="en-US"/>
          </a:p>
        </p:txBody>
      </p:sp>
    </p:spTree>
    <p:extLst>
      <p:ext uri="{BB962C8B-B14F-4D97-AF65-F5344CB8AC3E}">
        <p14:creationId xmlns:p14="http://schemas.microsoft.com/office/powerpoint/2010/main" val="199918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Intuition</a:t>
            </a:r>
            <a:endParaRPr lang="en-US" dirty="0"/>
          </a:p>
        </p:txBody>
      </p:sp>
      <p:sp>
        <p:nvSpPr>
          <p:cNvPr id="3" name="Content Placeholder 2"/>
          <p:cNvSpPr>
            <a:spLocks noGrp="1"/>
          </p:cNvSpPr>
          <p:nvPr>
            <p:ph idx="1"/>
          </p:nvPr>
        </p:nvSpPr>
        <p:spPr>
          <a:xfrm>
            <a:off x="304800" y="1352550"/>
            <a:ext cx="8839200" cy="3333750"/>
          </a:xfrm>
        </p:spPr>
        <p:txBody>
          <a:bodyPr/>
          <a:lstStyle/>
          <a:p>
            <a:r>
              <a:rPr lang="en-US" dirty="0" smtClean="0"/>
              <a:t>Model the meaning of a word by “embedding” in a vector space.</a:t>
            </a:r>
          </a:p>
          <a:p>
            <a:r>
              <a:rPr lang="en-US" dirty="0" smtClean="0"/>
              <a:t>The meaning of a word is a vector of numbers</a:t>
            </a:r>
          </a:p>
          <a:p>
            <a:pPr lvl="1"/>
            <a:r>
              <a:rPr lang="en-US" dirty="0" smtClean="0"/>
              <a:t>Vector models are also called “</a:t>
            </a:r>
            <a:r>
              <a:rPr lang="en-US" b="1" dirty="0" err="1" smtClean="0"/>
              <a:t>embeddings</a:t>
            </a:r>
            <a:r>
              <a:rPr lang="en-US" dirty="0" smtClean="0"/>
              <a:t>”.</a:t>
            </a:r>
          </a:p>
          <a:p>
            <a:r>
              <a:rPr lang="en-US" dirty="0" smtClean="0"/>
              <a:t>Contrast: word meaning is represented in many computational linguistic applications by a vocabulary index (“word number 545”)</a:t>
            </a:r>
          </a:p>
          <a:p>
            <a:r>
              <a:rPr lang="en-US" dirty="0" smtClean="0"/>
              <a:t>Old philosophy joke: </a:t>
            </a:r>
          </a:p>
          <a:p>
            <a:pPr marL="457200" lvl="1" indent="0">
              <a:buNone/>
            </a:pPr>
            <a:r>
              <a:rPr lang="en-US" dirty="0" smtClean="0"/>
              <a:t>Q: What’s the meaning of life?</a:t>
            </a:r>
          </a:p>
          <a:p>
            <a:pPr marL="457200" lvl="1" indent="0">
              <a:buNone/>
            </a:pPr>
            <a:r>
              <a:rPr lang="en-US" dirty="0" smtClean="0"/>
              <a:t>A: LIFE’</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169044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Term-document matrix</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spTree>
    <p:extLst>
      <p:ext uri="{BB962C8B-B14F-4D97-AF65-F5344CB8AC3E}">
        <p14:creationId xmlns:p14="http://schemas.microsoft.com/office/powerpoint/2010/main" val="25326393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nvPr>
        </p:nvGraphicFramePr>
        <p:xfrm>
          <a:off x="76200" y="2503487"/>
          <a:ext cx="6662737" cy="1744663"/>
        </p:xfrm>
        <a:graphic>
          <a:graphicData uri="http://schemas.openxmlformats.org/presentationml/2006/ole">
            <mc:AlternateContent xmlns:mc="http://schemas.openxmlformats.org/markup-compatibility/2006">
              <mc:Choice xmlns:v="urn:schemas-microsoft-com:vml" Requires="v">
                <p:oleObj spid="_x0000_s37901" name="Worksheet" r:id="rId4" imgW="6121400" imgH="1600200" progId="Excel.Sheet.12">
                  <p:embed/>
                </p:oleObj>
              </mc:Choice>
              <mc:Fallback>
                <p:oleObj name="Worksheet" r:id="rId4" imgW="6121400" imgH="1600200" progId="Excel.Sheet.12">
                  <p:embed/>
                  <p:pic>
                    <p:nvPicPr>
                      <p:cNvPr id="0" name=""/>
                      <p:cNvPicPr/>
                      <p:nvPr/>
                    </p:nvPicPr>
                    <p:blipFill>
                      <a:blip r:embed="rId5"/>
                      <a:stretch>
                        <a:fillRect/>
                      </a:stretch>
                    </p:blipFill>
                    <p:spPr>
                      <a:xfrm>
                        <a:off x="76200" y="2503487"/>
                        <a:ext cx="6662737" cy="1744663"/>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Term-document matrix</a:t>
            </a:r>
            <a:endParaRPr lang="en-US" dirty="0"/>
          </a:p>
        </p:txBody>
      </p:sp>
      <p:sp>
        <p:nvSpPr>
          <p:cNvPr id="3" name="Content Placeholder 2"/>
          <p:cNvSpPr>
            <a:spLocks noGrp="1"/>
          </p:cNvSpPr>
          <p:nvPr>
            <p:ph idx="1"/>
          </p:nvPr>
        </p:nvSpPr>
        <p:spPr/>
        <p:txBody>
          <a:bodyPr/>
          <a:lstStyle/>
          <a:p>
            <a:r>
              <a:rPr lang="en-US" sz="2800" dirty="0" smtClean="0"/>
              <a:t>Each cell: count of term </a:t>
            </a:r>
            <a:r>
              <a:rPr lang="en-US" sz="2800" i="1" dirty="0"/>
              <a:t>t</a:t>
            </a:r>
            <a:r>
              <a:rPr lang="en-US" sz="2800" dirty="0"/>
              <a:t> in a </a:t>
            </a:r>
            <a:r>
              <a:rPr lang="en-US" sz="2800" dirty="0" smtClean="0"/>
              <a:t>document </a:t>
            </a:r>
            <a:r>
              <a:rPr lang="en-US" sz="2800" i="1" dirty="0" smtClean="0"/>
              <a:t>d</a:t>
            </a:r>
            <a:r>
              <a:rPr lang="en-US" sz="2800" dirty="0" smtClean="0"/>
              <a:t>:  </a:t>
            </a:r>
            <a:r>
              <a:rPr lang="en-US" sz="2800" dirty="0" err="1" smtClean="0"/>
              <a:t>tf</a:t>
            </a:r>
            <a:r>
              <a:rPr lang="en-US" sz="2800" i="1" baseline="-25000" dirty="0" err="1" smtClean="0"/>
              <a:t>t,d</a:t>
            </a:r>
            <a:r>
              <a:rPr lang="en-US" sz="2800" dirty="0" smtClean="0"/>
              <a:t>: </a:t>
            </a:r>
          </a:p>
          <a:p>
            <a:pPr lvl="1"/>
            <a:r>
              <a:rPr lang="en-US" sz="2400" dirty="0" smtClean="0"/>
              <a:t>Each document is a count vector in </a:t>
            </a:r>
            <a:r>
              <a:rPr lang="en-US" sz="2400" dirty="0" err="1" smtClean="0">
                <a:latin typeface="Lucida Sans Unicode" charset="0"/>
                <a:ea typeface="Lucida Sans Unicode" charset="0"/>
                <a:cs typeface="Lucida Sans Unicode" charset="0"/>
              </a:rPr>
              <a:t>ℕ</a:t>
            </a:r>
            <a:r>
              <a:rPr lang="en-US" sz="2400" baseline="30000" dirty="0" err="1" smtClean="0"/>
              <a:t>v</a:t>
            </a:r>
            <a:r>
              <a:rPr lang="en-US" sz="2400" dirty="0" smtClean="0"/>
              <a:t>: a column below </a:t>
            </a:r>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sp>
        <p:nvSpPr>
          <p:cNvPr id="6" name="Rectangle 4"/>
          <p:cNvSpPr>
            <a:spLocks noChangeArrowheads="1"/>
          </p:cNvSpPr>
          <p:nvPr/>
        </p:nvSpPr>
        <p:spPr bwMode="auto">
          <a:xfrm>
            <a:off x="2057400" y="2800350"/>
            <a:ext cx="440826" cy="1524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3505200" y="1925625"/>
            <a:ext cx="1600200" cy="377851"/>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72621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the similarity of documents</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27144834"/>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22129</TotalTime>
  <Words>2304</Words>
  <Application>Microsoft Macintosh PowerPoint</Application>
  <PresentationFormat>On-screen Show (16:9)</PresentationFormat>
  <Paragraphs>410</Paragraphs>
  <Slides>54</Slides>
  <Notes>18</Notes>
  <HiddenSlides>8</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72" baseType="lpstr">
      <vt:lpstr>Calibri</vt:lpstr>
      <vt:lpstr>Calibri (Body)</vt:lpstr>
      <vt:lpstr>Calibri (Headings)</vt:lpstr>
      <vt:lpstr>Cambria Math</vt:lpstr>
      <vt:lpstr>Courier</vt:lpstr>
      <vt:lpstr>Helvetica Neue</vt:lpstr>
      <vt:lpstr>Helvetica Neue Light</vt:lpstr>
      <vt:lpstr>Lucida Sans</vt:lpstr>
      <vt:lpstr>Lucida Sans Unicode</vt:lpstr>
      <vt:lpstr>ＭＳ Ｐゴシック</vt:lpstr>
      <vt:lpstr>Tahoma</vt:lpstr>
      <vt:lpstr>Times</vt:lpstr>
      <vt:lpstr>Times New Roman</vt:lpstr>
      <vt:lpstr>Wingdings</vt:lpstr>
      <vt:lpstr>Arial</vt:lpstr>
      <vt:lpstr>NLP-jurafsky</vt:lpstr>
      <vt:lpstr>Worksheet</vt:lpstr>
      <vt:lpstr>Equation</vt:lpstr>
      <vt:lpstr>Vector Semantics</vt:lpstr>
      <vt:lpstr>Why vector models of meaning? Computing the similarity between words</vt:lpstr>
      <vt:lpstr>Word similarity for plagiarism detection</vt:lpstr>
      <vt:lpstr>Distributional models of meaning = vector-space models of meaning  = vector semantics</vt:lpstr>
      <vt:lpstr>Intuition of distributional word similarity</vt:lpstr>
      <vt:lpstr>Intuition</vt:lpstr>
      <vt:lpstr>Term-document matrix</vt:lpstr>
      <vt:lpstr>Term-document matrix</vt:lpstr>
      <vt:lpstr>Comparing the similarity of documents</vt:lpstr>
      <vt:lpstr>Comparing the similarity of documents</vt:lpstr>
      <vt:lpstr> Term-document matrix</vt:lpstr>
      <vt:lpstr>The words in a term-document matrix</vt:lpstr>
      <vt:lpstr>The words in a term-document matrix</vt:lpstr>
      <vt:lpstr>Distributional Hypothesis</vt:lpstr>
      <vt:lpstr>Word-word matrix</vt:lpstr>
      <vt:lpstr>Defining a co-occurrence matrix</vt:lpstr>
      <vt:lpstr>DIRT</vt:lpstr>
      <vt:lpstr>Define a co-occurrence matrix</vt:lpstr>
      <vt:lpstr>Term-context matrix for word similarity</vt:lpstr>
      <vt:lpstr>The word-word or word-context matrix</vt:lpstr>
      <vt:lpstr>Word-word matrix</vt:lpstr>
      <vt:lpstr>Related versus similar</vt:lpstr>
      <vt:lpstr>Vector Semantics</vt:lpstr>
      <vt:lpstr>Measuring similarity</vt:lpstr>
      <vt:lpstr>Problem with dot product</vt:lpstr>
      <vt:lpstr>Solution: cosine</vt:lpstr>
      <vt:lpstr>Cosine for computing similarity</vt:lpstr>
      <vt:lpstr>Cosine as a similarity metric</vt:lpstr>
      <vt:lpstr>PowerPoint Presentation</vt:lpstr>
      <vt:lpstr>Visualizing vectors and angles</vt:lpstr>
      <vt:lpstr>Clustering vectors to visualize similarity in co-occurrence matrices</vt:lpstr>
      <vt:lpstr>Other possible similarity measures</vt:lpstr>
      <vt:lpstr>Vector Semantics</vt:lpstr>
      <vt:lpstr>Using syntax to define a word’s context</vt:lpstr>
      <vt:lpstr>Co-occurrence vectors based on syntactic dependencies</vt:lpstr>
      <vt:lpstr>Syntactic dependencies for dimensions</vt:lpstr>
      <vt:lpstr>TF-IDF</vt:lpstr>
      <vt:lpstr>TF-IDF</vt:lpstr>
      <vt:lpstr>Vector Semantics</vt:lpstr>
      <vt:lpstr>Problem with raw counts</vt:lpstr>
      <vt:lpstr>Pointwise Mutual Information</vt:lpstr>
      <vt:lpstr>PMI applied to dependency relations</vt:lpstr>
      <vt:lpstr>Positive Pointwise Mutual Information</vt:lpstr>
      <vt:lpstr>Computing PPMI on a term-context matrix</vt:lpstr>
      <vt:lpstr>PowerPoint Presentation</vt:lpstr>
      <vt:lpstr>PowerPoint Presentation</vt:lpstr>
      <vt:lpstr>Weighting PMI</vt:lpstr>
      <vt:lpstr>Weighting PMI: Giving rare context words slightly higher probability</vt:lpstr>
      <vt:lpstr>Use Laplace (add-1) smoothing</vt:lpstr>
      <vt:lpstr>PowerPoint Presentation</vt:lpstr>
      <vt:lpstr>PPMI versus add-2 smoothed PPMI</vt:lpstr>
      <vt:lpstr>Vector Semantics</vt:lpstr>
      <vt:lpstr>Evaluating similarity</vt:lpstr>
      <vt:lpstr>Summary</vt:lpstr>
    </vt:vector>
  </TitlesOfParts>
  <Company>Stanford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Callison-Burch, Christopher</cp:lastModifiedBy>
  <cp:revision>499</cp:revision>
  <cp:lastPrinted>2012-05-22T05:13:27Z</cp:lastPrinted>
  <dcterms:created xsi:type="dcterms:W3CDTF">2010-04-19T15:31:24Z</dcterms:created>
  <dcterms:modified xsi:type="dcterms:W3CDTF">2019-02-06T17:55:23Z</dcterms:modified>
</cp:coreProperties>
</file>